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1" r:id="rId1"/>
  </p:sldMasterIdLst>
  <p:sldIdLst>
    <p:sldId id="256" r:id="rId2"/>
    <p:sldId id="257" r:id="rId3"/>
    <p:sldId id="271" r:id="rId4"/>
    <p:sldId id="258" r:id="rId5"/>
    <p:sldId id="259" r:id="rId6"/>
    <p:sldId id="261" r:id="rId7"/>
    <p:sldId id="262" r:id="rId8"/>
    <p:sldId id="263" r:id="rId9"/>
    <p:sldId id="265" r:id="rId10"/>
    <p:sldId id="266" r:id="rId11"/>
    <p:sldId id="267" r:id="rId12"/>
    <p:sldId id="269" r:id="rId13"/>
    <p:sldId id="270" r:id="rId14"/>
    <p:sldId id="272" r:id="rId15"/>
    <p:sldId id="27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14"/>
    <p:restoredTop sz="94710"/>
  </p:normalViewPr>
  <p:slideViewPr>
    <p:cSldViewPr snapToGrid="0">
      <p:cViewPr varScale="1">
        <p:scale>
          <a:sx n="116" d="100"/>
          <a:sy n="116" d="100"/>
        </p:scale>
        <p:origin x="208"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696714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258262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333576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072363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11/27/22</a:t>
            </a:fld>
            <a:endParaRPr lang="en-US" dirty="0"/>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916026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453802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893743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886873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865965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704026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11/27/22</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903306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dirty="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11/27/22</a:t>
            </a:fld>
            <a:endParaRPr lang="en-US" dirty="0"/>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dirty="0"/>
          </a:p>
        </p:txBody>
      </p:sp>
    </p:spTree>
    <p:extLst>
      <p:ext uri="{BB962C8B-B14F-4D97-AF65-F5344CB8AC3E}">
        <p14:creationId xmlns:p14="http://schemas.microsoft.com/office/powerpoint/2010/main" val="151276818"/>
      </p:ext>
    </p:extLst>
  </p:cSld>
  <p:clrMap bg1="dk1" tx1="lt1" bg2="dk2" tx2="lt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50" r:id="rId6"/>
    <p:sldLayoutId id="2147483745" r:id="rId7"/>
    <p:sldLayoutId id="2147483746" r:id="rId8"/>
    <p:sldLayoutId id="2147483747" r:id="rId9"/>
    <p:sldLayoutId id="2147483749" r:id="rId10"/>
    <p:sldLayoutId id="2147483748"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B9B5A19-3592-48E2-BC31-90E092BD6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E2548C40-4C00-4E91-BFA6-84B4D66225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2" name="Rectangle 11">
              <a:extLst>
                <a:ext uri="{FF2B5EF4-FFF2-40B4-BE49-F238E27FC236}">
                  <a16:creationId xmlns:a16="http://schemas.microsoft.com/office/drawing/2014/main" id="{B6EE6BCA-C84E-4BED-B084-F599F7EE68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24695526-4BAA-4EFE-91C1-1E446117C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0DF9B86-7987-40DC-85D6-479F5A2E87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A5465368-1AF5-43D6-BAD2-6BE8B04D94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0" name="Rectangle 19">
                <a:extLst>
                  <a:ext uri="{FF2B5EF4-FFF2-40B4-BE49-F238E27FC236}">
                    <a16:creationId xmlns:a16="http://schemas.microsoft.com/office/drawing/2014/main" id="{CEB28D27-BDED-4D8C-94FC-58E93235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7AC833D-449C-45F4-9851-216F3681F2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09528AAE-A1EB-446C-81BE-BA5E4490E4E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8" name="Rectangle 17">
                <a:extLst>
                  <a:ext uri="{FF2B5EF4-FFF2-40B4-BE49-F238E27FC236}">
                    <a16:creationId xmlns:a16="http://schemas.microsoft.com/office/drawing/2014/main" id="{9F7C0F2C-B581-402B-B4C4-6DFB713149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56A6B0D-707F-420B-BF4D-2CB60CCCA0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F8B7A59E-D61A-4BEB-A38A-1E8E5EBB83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22">
            <a:extLst>
              <a:ext uri="{FF2B5EF4-FFF2-40B4-BE49-F238E27FC236}">
                <a16:creationId xmlns:a16="http://schemas.microsoft.com/office/drawing/2014/main" id="{DD99E1B6-CBC4-4306-9DFC-847D6D135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2">
                  <a:alpha val="40000"/>
                </a:schemeClr>
              </a:gs>
              <a:gs pos="37000">
                <a:schemeClr val="bg2">
                  <a:alpha val="4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EB747300-E999-B303-515A-9697B7E828DE}"/>
              </a:ext>
            </a:extLst>
          </p:cNvPr>
          <p:cNvSpPr>
            <a:spLocks noGrp="1"/>
          </p:cNvSpPr>
          <p:nvPr>
            <p:ph type="ctrTitle"/>
          </p:nvPr>
        </p:nvSpPr>
        <p:spPr>
          <a:xfrm>
            <a:off x="550863" y="271887"/>
            <a:ext cx="5357115" cy="4259814"/>
          </a:xfrm>
        </p:spPr>
        <p:txBody>
          <a:bodyPr>
            <a:normAutofit/>
          </a:bodyPr>
          <a:lstStyle/>
          <a:p>
            <a:pPr algn="ctr"/>
            <a:r>
              <a:rPr lang="en-US" sz="4800" dirty="0"/>
              <a:t>Effect of Covid-19 on Birth in California Counties</a:t>
            </a:r>
            <a:br>
              <a:rPr lang="en-US" sz="4800" dirty="0"/>
            </a:br>
            <a:endParaRPr lang="en-US" sz="4800" dirty="0"/>
          </a:p>
        </p:txBody>
      </p:sp>
      <p:sp>
        <p:nvSpPr>
          <p:cNvPr id="3" name="Subtitle 2">
            <a:extLst>
              <a:ext uri="{FF2B5EF4-FFF2-40B4-BE49-F238E27FC236}">
                <a16:creationId xmlns:a16="http://schemas.microsoft.com/office/drawing/2014/main" id="{488E82AE-1E41-C540-6450-BCFBEA3150D5}"/>
              </a:ext>
            </a:extLst>
          </p:cNvPr>
          <p:cNvSpPr>
            <a:spLocks noGrp="1"/>
          </p:cNvSpPr>
          <p:nvPr>
            <p:ph type="subTitle" idx="1"/>
          </p:nvPr>
        </p:nvSpPr>
        <p:spPr>
          <a:xfrm>
            <a:off x="540000" y="4531702"/>
            <a:ext cx="4500561" cy="1777024"/>
          </a:xfrm>
        </p:spPr>
        <p:txBody>
          <a:bodyPr>
            <a:normAutofit fontScale="85000" lnSpcReduction="10000"/>
          </a:bodyPr>
          <a:lstStyle/>
          <a:p>
            <a:pPr>
              <a:lnSpc>
                <a:spcPct val="115000"/>
              </a:lnSpc>
            </a:pPr>
            <a:r>
              <a:rPr lang="en-US" sz="1800" dirty="0"/>
              <a:t>Data Visualization – Group 7</a:t>
            </a:r>
          </a:p>
          <a:p>
            <a:pPr>
              <a:lnSpc>
                <a:spcPct val="115000"/>
              </a:lnSpc>
            </a:pPr>
            <a:r>
              <a:rPr lang="en-US" sz="1200" dirty="0"/>
              <a:t>Bindu </a:t>
            </a:r>
            <a:r>
              <a:rPr lang="en-US" sz="1200" dirty="0" err="1"/>
              <a:t>Musham</a:t>
            </a:r>
            <a:endParaRPr lang="en-US" sz="1200" dirty="0"/>
          </a:p>
          <a:p>
            <a:pPr>
              <a:lnSpc>
                <a:spcPct val="115000"/>
              </a:lnSpc>
            </a:pPr>
            <a:r>
              <a:rPr lang="en-US" sz="1200" dirty="0"/>
              <a:t>Raeiy Woldemariam</a:t>
            </a:r>
          </a:p>
          <a:p>
            <a:pPr>
              <a:lnSpc>
                <a:spcPct val="115000"/>
              </a:lnSpc>
            </a:pPr>
            <a:r>
              <a:rPr lang="en-US" sz="1200" dirty="0"/>
              <a:t>Karthik </a:t>
            </a:r>
            <a:r>
              <a:rPr lang="en-US" sz="1200" dirty="0" err="1"/>
              <a:t>Devuluri</a:t>
            </a:r>
            <a:endParaRPr lang="en-US" sz="1200" dirty="0"/>
          </a:p>
          <a:p>
            <a:pPr>
              <a:lnSpc>
                <a:spcPct val="115000"/>
              </a:lnSpc>
            </a:pPr>
            <a:r>
              <a:rPr lang="en-US" sz="1200" dirty="0" err="1"/>
              <a:t>Narendranath</a:t>
            </a:r>
            <a:r>
              <a:rPr lang="en-US" sz="1200" dirty="0"/>
              <a:t> Chowdary </a:t>
            </a:r>
            <a:r>
              <a:rPr lang="en-US" sz="1200" dirty="0" err="1"/>
              <a:t>Pendyala</a:t>
            </a:r>
            <a:endParaRPr lang="en-US" sz="1200" dirty="0"/>
          </a:p>
          <a:p>
            <a:pPr>
              <a:lnSpc>
                <a:spcPct val="115000"/>
              </a:lnSpc>
            </a:pPr>
            <a:r>
              <a:rPr lang="en-US" sz="1200" dirty="0" err="1"/>
              <a:t>Shanephear</a:t>
            </a:r>
            <a:r>
              <a:rPr lang="en-US" sz="1200" dirty="0"/>
              <a:t> John </a:t>
            </a:r>
            <a:r>
              <a:rPr lang="en-US" sz="1200" dirty="0" err="1"/>
              <a:t>Cleetus</a:t>
            </a:r>
            <a:endParaRPr lang="en-US" sz="1200" dirty="0"/>
          </a:p>
        </p:txBody>
      </p:sp>
      <p:pic>
        <p:nvPicPr>
          <p:cNvPr id="5" name="Picture 3">
            <a:extLst>
              <a:ext uri="{FF2B5EF4-FFF2-40B4-BE49-F238E27FC236}">
                <a16:creationId xmlns:a16="http://schemas.microsoft.com/office/drawing/2014/main" id="{A98F4652-5129-B91C-9430-0D0815791BBD}"/>
              </a:ext>
            </a:extLst>
          </p:cNvPr>
          <p:cNvPicPr>
            <a:picLocks noChangeAspect="1"/>
          </p:cNvPicPr>
          <p:nvPr/>
        </p:nvPicPr>
        <p:blipFill rotWithShape="1">
          <a:blip r:embed="rId2"/>
          <a:srcRect r="37273" b="-1"/>
          <a:stretch/>
        </p:blipFill>
        <p:spPr>
          <a:xfrm>
            <a:off x="6115050" y="10"/>
            <a:ext cx="6076949" cy="6857990"/>
          </a:xfrm>
          <a:prstGeom prst="rect">
            <a:avLst/>
          </a:prstGeom>
        </p:spPr>
      </p:pic>
    </p:spTree>
    <p:extLst>
      <p:ext uri="{BB962C8B-B14F-4D97-AF65-F5344CB8AC3E}">
        <p14:creationId xmlns:p14="http://schemas.microsoft.com/office/powerpoint/2010/main" val="3335431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C2272-E2C3-BE5A-C07C-BEB5EC96AD92}"/>
              </a:ext>
            </a:extLst>
          </p:cNvPr>
          <p:cNvSpPr>
            <a:spLocks noGrp="1"/>
          </p:cNvSpPr>
          <p:nvPr>
            <p:ph type="title"/>
          </p:nvPr>
        </p:nvSpPr>
        <p:spPr>
          <a:xfrm>
            <a:off x="540000" y="304800"/>
            <a:ext cx="11101135" cy="630621"/>
          </a:xfrm>
        </p:spPr>
        <p:txBody>
          <a:bodyPr>
            <a:normAutofit fontScale="90000"/>
          </a:bodyPr>
          <a:lstStyle/>
          <a:p>
            <a:r>
              <a:rPr lang="en-US" dirty="0"/>
              <a:t>Hypothesis 4 – Overall Birth Decrease</a:t>
            </a:r>
          </a:p>
        </p:txBody>
      </p:sp>
      <p:pic>
        <p:nvPicPr>
          <p:cNvPr id="8" name="Picture 7" descr="Chart, bar chart&#10;&#10;Description automatically generated">
            <a:extLst>
              <a:ext uri="{FF2B5EF4-FFF2-40B4-BE49-F238E27FC236}">
                <a16:creationId xmlns:a16="http://schemas.microsoft.com/office/drawing/2014/main" id="{A2AADE0A-CB03-DB63-B457-41079CADDB15}"/>
              </a:ext>
            </a:extLst>
          </p:cNvPr>
          <p:cNvPicPr>
            <a:picLocks noChangeAspect="1"/>
          </p:cNvPicPr>
          <p:nvPr/>
        </p:nvPicPr>
        <p:blipFill rotWithShape="1">
          <a:blip r:embed="rId2"/>
          <a:srcRect r="10473" b="3281"/>
          <a:stretch/>
        </p:blipFill>
        <p:spPr>
          <a:xfrm>
            <a:off x="540000" y="1384597"/>
            <a:ext cx="4580363" cy="3735212"/>
          </a:xfrm>
          <a:prstGeom prst="rect">
            <a:avLst/>
          </a:prstGeom>
        </p:spPr>
      </p:pic>
      <p:sp>
        <p:nvSpPr>
          <p:cNvPr id="12" name="TextBox 11">
            <a:extLst>
              <a:ext uri="{FF2B5EF4-FFF2-40B4-BE49-F238E27FC236}">
                <a16:creationId xmlns:a16="http://schemas.microsoft.com/office/drawing/2014/main" id="{889E6D41-2D75-A835-18AB-4CD5546F7B51}"/>
              </a:ext>
            </a:extLst>
          </p:cNvPr>
          <p:cNvSpPr txBox="1"/>
          <p:nvPr/>
        </p:nvSpPr>
        <p:spPr>
          <a:xfrm>
            <a:off x="457200" y="5568985"/>
            <a:ext cx="6099858" cy="646331"/>
          </a:xfrm>
          <a:prstGeom prst="rect">
            <a:avLst/>
          </a:prstGeom>
          <a:noFill/>
        </p:spPr>
        <p:txBody>
          <a:bodyPr wrap="square">
            <a:spAutoFit/>
          </a:bodyPr>
          <a:lstStyle/>
          <a:p>
            <a:r>
              <a:rPr lang="en-US" dirty="0">
                <a:latin typeface="+mj-lt"/>
              </a:rPr>
              <a:t>When we look at quarters for the two years, all of 2020’s four quarters were recorded to be lower than 2019.</a:t>
            </a:r>
          </a:p>
        </p:txBody>
      </p:sp>
      <p:pic>
        <p:nvPicPr>
          <p:cNvPr id="13" name="Content Placeholder 5" descr="Graphical user interface, application, table, Excel&#10;&#10;Description automatically generated">
            <a:extLst>
              <a:ext uri="{FF2B5EF4-FFF2-40B4-BE49-F238E27FC236}">
                <a16:creationId xmlns:a16="http://schemas.microsoft.com/office/drawing/2014/main" id="{A267F081-1369-D53D-E62A-DA7A223D09E5}"/>
              </a:ext>
            </a:extLst>
          </p:cNvPr>
          <p:cNvPicPr>
            <a:picLocks noChangeAspect="1"/>
          </p:cNvPicPr>
          <p:nvPr/>
        </p:nvPicPr>
        <p:blipFill>
          <a:blip r:embed="rId3"/>
          <a:stretch>
            <a:fillRect/>
          </a:stretch>
        </p:blipFill>
        <p:spPr>
          <a:xfrm>
            <a:off x="6701741" y="2773363"/>
            <a:ext cx="4727508" cy="3779837"/>
          </a:xfrm>
          <a:prstGeom prst="rect">
            <a:avLst/>
          </a:prstGeom>
        </p:spPr>
      </p:pic>
      <p:sp>
        <p:nvSpPr>
          <p:cNvPr id="16" name="TextBox 15">
            <a:extLst>
              <a:ext uri="{FF2B5EF4-FFF2-40B4-BE49-F238E27FC236}">
                <a16:creationId xmlns:a16="http://schemas.microsoft.com/office/drawing/2014/main" id="{6B026149-2727-7859-07B7-35026D47496E}"/>
              </a:ext>
            </a:extLst>
          </p:cNvPr>
          <p:cNvSpPr txBox="1"/>
          <p:nvPr/>
        </p:nvSpPr>
        <p:spPr>
          <a:xfrm>
            <a:off x="5734615" y="1994777"/>
            <a:ext cx="6099859" cy="369332"/>
          </a:xfrm>
          <a:prstGeom prst="rect">
            <a:avLst/>
          </a:prstGeom>
          <a:noFill/>
        </p:spPr>
        <p:txBody>
          <a:bodyPr wrap="square" rtlCol="0">
            <a:spAutoFit/>
          </a:bodyPr>
          <a:lstStyle/>
          <a:p>
            <a:r>
              <a:rPr lang="en-US" dirty="0">
                <a:latin typeface="+mj-lt"/>
              </a:rPr>
              <a:t>I</a:t>
            </a:r>
            <a:r>
              <a:rPr lang="en-US" b="0" i="0" dirty="0">
                <a:effectLst/>
                <a:latin typeface="+mj-lt"/>
              </a:rPr>
              <a:t>n a few counties the birth rate was more in 2020 than in 2019.</a:t>
            </a:r>
            <a:endParaRPr lang="en-US" dirty="0">
              <a:latin typeface="+mj-lt"/>
            </a:endParaRPr>
          </a:p>
        </p:txBody>
      </p:sp>
    </p:spTree>
    <p:extLst>
      <p:ext uri="{BB962C8B-B14F-4D97-AF65-F5344CB8AC3E}">
        <p14:creationId xmlns:p14="http://schemas.microsoft.com/office/powerpoint/2010/main" val="19167969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5" descr="Graphical user interface, chart, application, line chart&#10;&#10;Description automatically generated">
            <a:extLst>
              <a:ext uri="{FF2B5EF4-FFF2-40B4-BE49-F238E27FC236}">
                <a16:creationId xmlns:a16="http://schemas.microsoft.com/office/drawing/2014/main" id="{1B8CA626-EB67-F909-5B58-591687E04345}"/>
              </a:ext>
            </a:extLst>
          </p:cNvPr>
          <p:cNvPicPr>
            <a:picLocks noGrp="1" noChangeAspect="1"/>
          </p:cNvPicPr>
          <p:nvPr>
            <p:ph idx="1"/>
          </p:nvPr>
        </p:nvPicPr>
        <p:blipFill rotWithShape="1">
          <a:blip r:embed="rId2"/>
          <a:srcRect r="35207" b="4353"/>
          <a:stretch/>
        </p:blipFill>
        <p:spPr>
          <a:xfrm>
            <a:off x="4857685" y="955455"/>
            <a:ext cx="6784629" cy="5070234"/>
          </a:xfrm>
        </p:spPr>
      </p:pic>
      <p:sp>
        <p:nvSpPr>
          <p:cNvPr id="10" name="TextBox 9">
            <a:extLst>
              <a:ext uri="{FF2B5EF4-FFF2-40B4-BE49-F238E27FC236}">
                <a16:creationId xmlns:a16="http://schemas.microsoft.com/office/drawing/2014/main" id="{D6CBB1FA-9CD6-B5CB-E3CF-372694A66C51}"/>
              </a:ext>
            </a:extLst>
          </p:cNvPr>
          <p:cNvSpPr txBox="1"/>
          <p:nvPr/>
        </p:nvSpPr>
        <p:spPr>
          <a:xfrm>
            <a:off x="447939" y="955455"/>
            <a:ext cx="3981186" cy="2031325"/>
          </a:xfrm>
          <a:prstGeom prst="rect">
            <a:avLst/>
          </a:prstGeom>
          <a:noFill/>
        </p:spPr>
        <p:txBody>
          <a:bodyPr wrap="square" rtlCol="0">
            <a:spAutoFit/>
          </a:bodyPr>
          <a:lstStyle/>
          <a:p>
            <a:pPr algn="just"/>
            <a:r>
              <a:rPr lang="en-US" b="0" i="0" dirty="0">
                <a:effectLst/>
                <a:latin typeface="+mj-lt"/>
              </a:rPr>
              <a:t>This could have happened due to the different type of measures and their implementation to prevent covid 19 in various counties and how strictly they followed that and the number of cases in that county which made the people to take their decisions.</a:t>
            </a:r>
            <a:endParaRPr lang="en-US" dirty="0">
              <a:latin typeface="+mj-lt"/>
            </a:endParaRPr>
          </a:p>
        </p:txBody>
      </p:sp>
      <p:sp>
        <p:nvSpPr>
          <p:cNvPr id="11" name="TextBox 10">
            <a:extLst>
              <a:ext uri="{FF2B5EF4-FFF2-40B4-BE49-F238E27FC236}">
                <a16:creationId xmlns:a16="http://schemas.microsoft.com/office/drawing/2014/main" id="{65DB9366-2A64-9DD5-93E6-3A213C11261E}"/>
              </a:ext>
            </a:extLst>
          </p:cNvPr>
          <p:cNvSpPr txBox="1"/>
          <p:nvPr/>
        </p:nvSpPr>
        <p:spPr>
          <a:xfrm>
            <a:off x="447939" y="3409556"/>
            <a:ext cx="3844605" cy="923330"/>
          </a:xfrm>
          <a:prstGeom prst="rect">
            <a:avLst/>
          </a:prstGeom>
          <a:noFill/>
        </p:spPr>
        <p:txBody>
          <a:bodyPr wrap="square" rtlCol="0">
            <a:spAutoFit/>
          </a:bodyPr>
          <a:lstStyle/>
          <a:p>
            <a:pPr algn="just"/>
            <a:r>
              <a:rPr lang="en-US" b="0" i="0" dirty="0">
                <a:effectLst/>
                <a:latin typeface="+mj-lt"/>
              </a:rPr>
              <a:t>But in overall comparison the birthrate in California did decrease in 2020 than compared to what it was in 2019.</a:t>
            </a:r>
            <a:endParaRPr lang="en-US" dirty="0">
              <a:latin typeface="+mj-lt"/>
            </a:endParaRPr>
          </a:p>
        </p:txBody>
      </p:sp>
      <p:sp>
        <p:nvSpPr>
          <p:cNvPr id="2" name="TextBox 1">
            <a:extLst>
              <a:ext uri="{FF2B5EF4-FFF2-40B4-BE49-F238E27FC236}">
                <a16:creationId xmlns:a16="http://schemas.microsoft.com/office/drawing/2014/main" id="{861A2C19-7AFB-CCBE-763D-C96E0E6E7B32}"/>
              </a:ext>
            </a:extLst>
          </p:cNvPr>
          <p:cNvSpPr txBox="1"/>
          <p:nvPr/>
        </p:nvSpPr>
        <p:spPr>
          <a:xfrm>
            <a:off x="447939" y="4985595"/>
            <a:ext cx="3587931" cy="646331"/>
          </a:xfrm>
          <a:prstGeom prst="rect">
            <a:avLst/>
          </a:prstGeom>
          <a:noFill/>
        </p:spPr>
        <p:txBody>
          <a:bodyPr wrap="square" rtlCol="0">
            <a:spAutoFit/>
          </a:bodyPr>
          <a:lstStyle/>
          <a:p>
            <a:r>
              <a:rPr lang="en-US" dirty="0">
                <a:latin typeface="+mj-lt"/>
              </a:rPr>
              <a:t>Thus, our hypothesis is proven to be true and accepted.</a:t>
            </a:r>
          </a:p>
        </p:txBody>
      </p:sp>
    </p:spTree>
    <p:extLst>
      <p:ext uri="{BB962C8B-B14F-4D97-AF65-F5344CB8AC3E}">
        <p14:creationId xmlns:p14="http://schemas.microsoft.com/office/powerpoint/2010/main" val="538078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BF80282E-CBE2-42B6-60B9-64F439861106}"/>
              </a:ext>
            </a:extLst>
          </p:cNvPr>
          <p:cNvSpPr txBox="1"/>
          <p:nvPr/>
        </p:nvSpPr>
        <p:spPr>
          <a:xfrm>
            <a:off x="1476102" y="5293528"/>
            <a:ext cx="9248503" cy="1200329"/>
          </a:xfrm>
          <a:prstGeom prst="rect">
            <a:avLst/>
          </a:prstGeom>
          <a:noFill/>
        </p:spPr>
        <p:txBody>
          <a:bodyPr wrap="square">
            <a:spAutoFit/>
          </a:bodyPr>
          <a:lstStyle/>
          <a:p>
            <a:r>
              <a:rPr lang="en-US" b="0" i="0" dirty="0">
                <a:effectLst/>
                <a:latin typeface="+mj-lt"/>
              </a:rPr>
              <a:t>The births and population are directly proportional to each other according to scatter plot pattern. </a:t>
            </a:r>
          </a:p>
          <a:p>
            <a:pPr marL="285750" indent="-285750">
              <a:buFont typeface="Arial" panose="020B0604020202020204" pitchFamily="34" charset="0"/>
              <a:buChar char="•"/>
            </a:pPr>
            <a:r>
              <a:rPr lang="en-US" sz="1800" dirty="0">
                <a:latin typeface="+mj-lt"/>
              </a:rPr>
              <a:t>Fresno County Population in 2019 - 999,101</a:t>
            </a:r>
          </a:p>
          <a:p>
            <a:pPr marL="285750" indent="-285750">
              <a:buFont typeface="Arial" panose="020B0604020202020204" pitchFamily="34" charset="0"/>
              <a:buChar char="•"/>
            </a:pPr>
            <a:r>
              <a:rPr lang="en-US" sz="1800" dirty="0">
                <a:latin typeface="+mj-lt"/>
              </a:rPr>
              <a:t>Fresno County Population in 2020 – 1,000,918</a:t>
            </a:r>
          </a:p>
        </p:txBody>
      </p:sp>
      <p:pic>
        <p:nvPicPr>
          <p:cNvPr id="6" name="Content Placeholder 5">
            <a:extLst>
              <a:ext uri="{FF2B5EF4-FFF2-40B4-BE49-F238E27FC236}">
                <a16:creationId xmlns:a16="http://schemas.microsoft.com/office/drawing/2014/main" id="{E46EE241-ADA1-7D31-C725-44D97DA09577}"/>
              </a:ext>
            </a:extLst>
          </p:cNvPr>
          <p:cNvPicPr>
            <a:picLocks noGrp="1" noChangeAspect="1"/>
          </p:cNvPicPr>
          <p:nvPr>
            <p:ph idx="1"/>
          </p:nvPr>
        </p:nvPicPr>
        <p:blipFill>
          <a:blip r:embed="rId2"/>
          <a:stretch>
            <a:fillRect/>
          </a:stretch>
        </p:blipFill>
        <p:spPr>
          <a:xfrm>
            <a:off x="1476102" y="1327106"/>
            <a:ext cx="4440281" cy="3779837"/>
          </a:xfrm>
        </p:spPr>
      </p:pic>
      <p:pic>
        <p:nvPicPr>
          <p:cNvPr id="9" name="Picture 8">
            <a:extLst>
              <a:ext uri="{FF2B5EF4-FFF2-40B4-BE49-F238E27FC236}">
                <a16:creationId xmlns:a16="http://schemas.microsoft.com/office/drawing/2014/main" id="{C6114A38-E2CB-DA40-EBD0-EA44DD96D246}"/>
              </a:ext>
            </a:extLst>
          </p:cNvPr>
          <p:cNvPicPr>
            <a:picLocks noChangeAspect="1"/>
          </p:cNvPicPr>
          <p:nvPr/>
        </p:nvPicPr>
        <p:blipFill>
          <a:blip r:embed="rId3"/>
          <a:stretch>
            <a:fillRect/>
          </a:stretch>
        </p:blipFill>
        <p:spPr>
          <a:xfrm>
            <a:off x="6653348" y="1327106"/>
            <a:ext cx="4440282" cy="3779837"/>
          </a:xfrm>
          <a:prstGeom prst="rect">
            <a:avLst/>
          </a:prstGeom>
        </p:spPr>
      </p:pic>
      <p:sp>
        <p:nvSpPr>
          <p:cNvPr id="10" name="Title 1">
            <a:extLst>
              <a:ext uri="{FF2B5EF4-FFF2-40B4-BE49-F238E27FC236}">
                <a16:creationId xmlns:a16="http://schemas.microsoft.com/office/drawing/2014/main" id="{FA1599B4-2380-DC51-658A-36765934125F}"/>
              </a:ext>
            </a:extLst>
          </p:cNvPr>
          <p:cNvSpPr>
            <a:spLocks noGrp="1"/>
          </p:cNvSpPr>
          <p:nvPr>
            <p:ph type="title"/>
          </p:nvPr>
        </p:nvSpPr>
        <p:spPr>
          <a:xfrm>
            <a:off x="540000" y="304800"/>
            <a:ext cx="11101135" cy="630621"/>
          </a:xfrm>
        </p:spPr>
        <p:txBody>
          <a:bodyPr>
            <a:normAutofit fontScale="90000"/>
          </a:bodyPr>
          <a:lstStyle/>
          <a:p>
            <a:r>
              <a:rPr lang="en-US" sz="4900" dirty="0"/>
              <a:t>Hypothesis 5 – San Francisco County and Birth</a:t>
            </a:r>
            <a:endParaRPr lang="en-US" dirty="0"/>
          </a:p>
        </p:txBody>
      </p:sp>
    </p:spTree>
    <p:extLst>
      <p:ext uri="{BB962C8B-B14F-4D97-AF65-F5344CB8AC3E}">
        <p14:creationId xmlns:p14="http://schemas.microsoft.com/office/powerpoint/2010/main" val="2558587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Chart, histogram&#10;&#10;Description automatically generated">
            <a:extLst>
              <a:ext uri="{FF2B5EF4-FFF2-40B4-BE49-F238E27FC236}">
                <a16:creationId xmlns:a16="http://schemas.microsoft.com/office/drawing/2014/main" id="{7DF0CC6F-016D-B686-7E79-C4903BCB899F}"/>
              </a:ext>
            </a:extLst>
          </p:cNvPr>
          <p:cNvPicPr>
            <a:picLocks noGrp="1" noChangeAspect="1"/>
          </p:cNvPicPr>
          <p:nvPr>
            <p:ph idx="1"/>
          </p:nvPr>
        </p:nvPicPr>
        <p:blipFill rotWithShape="1">
          <a:blip r:embed="rId2"/>
          <a:srcRect l="3494" r="4635" b="19090"/>
          <a:stretch/>
        </p:blipFill>
        <p:spPr>
          <a:xfrm>
            <a:off x="6426926" y="1375589"/>
            <a:ext cx="5163181" cy="4106821"/>
          </a:xfrm>
        </p:spPr>
      </p:pic>
      <p:pic>
        <p:nvPicPr>
          <p:cNvPr id="9" name="Picture 8" descr="Chart&#10;&#10;Description automatically generated">
            <a:extLst>
              <a:ext uri="{FF2B5EF4-FFF2-40B4-BE49-F238E27FC236}">
                <a16:creationId xmlns:a16="http://schemas.microsoft.com/office/drawing/2014/main" id="{DCAAD083-ABE4-A2A1-F784-C8D09CCE91F2}"/>
              </a:ext>
            </a:extLst>
          </p:cNvPr>
          <p:cNvPicPr>
            <a:picLocks noChangeAspect="1"/>
          </p:cNvPicPr>
          <p:nvPr/>
        </p:nvPicPr>
        <p:blipFill rotWithShape="1">
          <a:blip r:embed="rId3"/>
          <a:srcRect l="3091" r="4088" b="19368"/>
          <a:stretch/>
        </p:blipFill>
        <p:spPr>
          <a:xfrm>
            <a:off x="863920" y="1375589"/>
            <a:ext cx="4901155" cy="4106821"/>
          </a:xfrm>
          <a:prstGeom prst="rect">
            <a:avLst/>
          </a:prstGeom>
        </p:spPr>
      </p:pic>
      <p:sp>
        <p:nvSpPr>
          <p:cNvPr id="10" name="TextBox 9">
            <a:extLst>
              <a:ext uri="{FF2B5EF4-FFF2-40B4-BE49-F238E27FC236}">
                <a16:creationId xmlns:a16="http://schemas.microsoft.com/office/drawing/2014/main" id="{9FE2934B-C3AD-9066-FBD6-DED4F3EF948F}"/>
              </a:ext>
            </a:extLst>
          </p:cNvPr>
          <p:cNvSpPr txBox="1"/>
          <p:nvPr/>
        </p:nvSpPr>
        <p:spPr>
          <a:xfrm>
            <a:off x="1541417" y="587829"/>
            <a:ext cx="9379131" cy="923330"/>
          </a:xfrm>
          <a:prstGeom prst="rect">
            <a:avLst/>
          </a:prstGeom>
          <a:noFill/>
        </p:spPr>
        <p:txBody>
          <a:bodyPr wrap="square" rtlCol="0">
            <a:spAutoFit/>
          </a:bodyPr>
          <a:lstStyle/>
          <a:p>
            <a:r>
              <a:rPr lang="en-US" b="0" i="0" dirty="0">
                <a:effectLst/>
                <a:latin typeface="+mj-lt"/>
              </a:rPr>
              <a:t>San Francisco doesn't have the highest birth rate compared to other counties even though it has the highest population density in California disapproving 5th hypothesis.</a:t>
            </a:r>
          </a:p>
          <a:p>
            <a:endParaRPr lang="en-US" b="0" i="0" dirty="0">
              <a:effectLst/>
              <a:latin typeface="+mj-lt"/>
            </a:endParaRPr>
          </a:p>
        </p:txBody>
      </p:sp>
      <p:sp>
        <p:nvSpPr>
          <p:cNvPr id="2" name="TextBox 1">
            <a:extLst>
              <a:ext uri="{FF2B5EF4-FFF2-40B4-BE49-F238E27FC236}">
                <a16:creationId xmlns:a16="http://schemas.microsoft.com/office/drawing/2014/main" id="{C5CF00DA-2141-308F-1017-CEEE1F6A5710}"/>
              </a:ext>
            </a:extLst>
          </p:cNvPr>
          <p:cNvSpPr txBox="1"/>
          <p:nvPr/>
        </p:nvSpPr>
        <p:spPr>
          <a:xfrm>
            <a:off x="827470" y="5566870"/>
            <a:ext cx="4974054" cy="369332"/>
          </a:xfrm>
          <a:prstGeom prst="rect">
            <a:avLst/>
          </a:prstGeom>
          <a:noFill/>
        </p:spPr>
        <p:txBody>
          <a:bodyPr wrap="none" rtlCol="0">
            <a:spAutoFit/>
          </a:bodyPr>
          <a:lstStyle/>
          <a:p>
            <a:r>
              <a:rPr lang="en-US" dirty="0">
                <a:latin typeface="+mj-lt"/>
              </a:rPr>
              <a:t>Birth Rate of San Francisco County in 2019: 5.013</a:t>
            </a:r>
          </a:p>
        </p:txBody>
      </p:sp>
      <p:sp>
        <p:nvSpPr>
          <p:cNvPr id="3" name="TextBox 2">
            <a:extLst>
              <a:ext uri="{FF2B5EF4-FFF2-40B4-BE49-F238E27FC236}">
                <a16:creationId xmlns:a16="http://schemas.microsoft.com/office/drawing/2014/main" id="{38BDA23D-8368-BA74-F889-5551092CC760}"/>
              </a:ext>
            </a:extLst>
          </p:cNvPr>
          <p:cNvSpPr txBox="1"/>
          <p:nvPr/>
        </p:nvSpPr>
        <p:spPr>
          <a:xfrm>
            <a:off x="6426926" y="5566870"/>
            <a:ext cx="4974054" cy="369332"/>
          </a:xfrm>
          <a:prstGeom prst="rect">
            <a:avLst/>
          </a:prstGeom>
          <a:noFill/>
        </p:spPr>
        <p:txBody>
          <a:bodyPr wrap="none" rtlCol="0">
            <a:spAutoFit/>
          </a:bodyPr>
          <a:lstStyle/>
          <a:p>
            <a:r>
              <a:rPr lang="en-US" dirty="0">
                <a:latin typeface="+mj-lt"/>
              </a:rPr>
              <a:t>Birth Rate of San Francisco County in 2020: 4.468</a:t>
            </a:r>
          </a:p>
        </p:txBody>
      </p:sp>
      <p:sp>
        <p:nvSpPr>
          <p:cNvPr id="4" name="TextBox 3">
            <a:extLst>
              <a:ext uri="{FF2B5EF4-FFF2-40B4-BE49-F238E27FC236}">
                <a16:creationId xmlns:a16="http://schemas.microsoft.com/office/drawing/2014/main" id="{E58B1F99-AA42-8BD4-3F51-3C9D0D060D3B}"/>
              </a:ext>
            </a:extLst>
          </p:cNvPr>
          <p:cNvSpPr txBox="1"/>
          <p:nvPr/>
        </p:nvSpPr>
        <p:spPr>
          <a:xfrm>
            <a:off x="3588614" y="6174376"/>
            <a:ext cx="5394682" cy="369332"/>
          </a:xfrm>
          <a:prstGeom prst="rect">
            <a:avLst/>
          </a:prstGeom>
          <a:noFill/>
        </p:spPr>
        <p:txBody>
          <a:bodyPr wrap="none" rtlCol="0">
            <a:spAutoFit/>
          </a:bodyPr>
          <a:lstStyle/>
          <a:p>
            <a:r>
              <a:rPr lang="en-US" dirty="0">
                <a:latin typeface="+mj-lt"/>
              </a:rPr>
              <a:t>Thus, our hypothesis is proven to be false and rejected.</a:t>
            </a:r>
          </a:p>
        </p:txBody>
      </p:sp>
    </p:spTree>
    <p:extLst>
      <p:ext uri="{BB962C8B-B14F-4D97-AF65-F5344CB8AC3E}">
        <p14:creationId xmlns:p14="http://schemas.microsoft.com/office/powerpoint/2010/main" val="4241235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F09AB-A648-7B43-E8FE-F15B4A8ABFD5}"/>
              </a:ext>
            </a:extLst>
          </p:cNvPr>
          <p:cNvSpPr>
            <a:spLocks noGrp="1"/>
          </p:cNvSpPr>
          <p:nvPr>
            <p:ph type="title"/>
          </p:nvPr>
        </p:nvSpPr>
        <p:spPr>
          <a:xfrm>
            <a:off x="540000" y="540000"/>
            <a:ext cx="11101135" cy="998654"/>
          </a:xfrm>
        </p:spPr>
        <p:txBody>
          <a:bodyPr/>
          <a:lstStyle/>
          <a:p>
            <a:r>
              <a:rPr lang="en-US" dirty="0"/>
              <a:t>Conclusion</a:t>
            </a:r>
          </a:p>
        </p:txBody>
      </p:sp>
      <p:sp>
        <p:nvSpPr>
          <p:cNvPr id="3" name="Content Placeholder 2">
            <a:extLst>
              <a:ext uri="{FF2B5EF4-FFF2-40B4-BE49-F238E27FC236}">
                <a16:creationId xmlns:a16="http://schemas.microsoft.com/office/drawing/2014/main" id="{04079780-56C0-3C4C-F7EA-A9B626ED6A3B}"/>
              </a:ext>
            </a:extLst>
          </p:cNvPr>
          <p:cNvSpPr>
            <a:spLocks noGrp="1"/>
          </p:cNvSpPr>
          <p:nvPr>
            <p:ph idx="1"/>
          </p:nvPr>
        </p:nvSpPr>
        <p:spPr>
          <a:xfrm>
            <a:off x="540000" y="1538655"/>
            <a:ext cx="11101136" cy="4770070"/>
          </a:xfrm>
        </p:spPr>
        <p:txBody>
          <a:bodyPr>
            <a:normAutofit/>
          </a:bodyPr>
          <a:lstStyle/>
          <a:p>
            <a:pPr marL="0" indent="0" algn="just">
              <a:buNone/>
            </a:pPr>
            <a:r>
              <a:rPr lang="en-US" sz="2000" b="1" dirty="0">
                <a:solidFill>
                  <a:srgbClr val="FF0000"/>
                </a:solidFill>
                <a:effectLst/>
                <a:latin typeface="+mj-lt"/>
              </a:rPr>
              <a:t>REJECTED</a:t>
            </a:r>
            <a:r>
              <a:rPr lang="en-US" sz="2000" b="1" dirty="0">
                <a:effectLst/>
                <a:latin typeface="+mj-lt"/>
              </a:rPr>
              <a:t> - Hypothesis 1:</a:t>
            </a:r>
            <a:r>
              <a:rPr lang="en-US" sz="2000" dirty="0">
                <a:effectLst/>
                <a:latin typeface="+mj-lt"/>
              </a:rPr>
              <a:t> </a:t>
            </a:r>
            <a:r>
              <a:rPr lang="en-US" dirty="0">
                <a:effectLst/>
                <a:latin typeface="+mj-lt"/>
              </a:rPr>
              <a:t>Whether mothers in age group of 24-34 gave more births as compared to mothers of age group 35-44 in California Counties. </a:t>
            </a:r>
          </a:p>
          <a:p>
            <a:pPr marL="0" indent="0" algn="just">
              <a:buNone/>
            </a:pPr>
            <a:r>
              <a:rPr lang="en-US" sz="2000" b="1" dirty="0">
                <a:solidFill>
                  <a:srgbClr val="00B050"/>
                </a:solidFill>
                <a:effectLst/>
                <a:latin typeface="+mj-lt"/>
              </a:rPr>
              <a:t>ACCEPTED</a:t>
            </a:r>
            <a:r>
              <a:rPr lang="en-US" sz="2000" b="1" dirty="0">
                <a:effectLst/>
                <a:latin typeface="+mj-lt"/>
              </a:rPr>
              <a:t> - Hypothesis 2</a:t>
            </a:r>
            <a:r>
              <a:rPr lang="en-US" sz="2000" b="1" dirty="0">
                <a:latin typeface="+mj-lt"/>
              </a:rPr>
              <a:t>:</a:t>
            </a:r>
            <a:r>
              <a:rPr lang="en-US" sz="2000" dirty="0">
                <a:effectLst/>
                <a:latin typeface="+mj-lt"/>
              </a:rPr>
              <a:t> </a:t>
            </a:r>
            <a:r>
              <a:rPr lang="en-US" dirty="0">
                <a:effectLst/>
                <a:latin typeface="+mj-lt"/>
              </a:rPr>
              <a:t>Did mothers with higher degrees (bachelor’s degree and above) have less births than mothers with lowe</a:t>
            </a:r>
            <a:r>
              <a:rPr lang="en-US" dirty="0">
                <a:latin typeface="+mj-lt"/>
              </a:rPr>
              <a:t>r degrees (</a:t>
            </a:r>
            <a:r>
              <a:rPr lang="en-US" dirty="0">
                <a:effectLst/>
                <a:latin typeface="+mj-lt"/>
              </a:rPr>
              <a:t>Associate degrees and lower) in California Counties. </a:t>
            </a:r>
          </a:p>
          <a:p>
            <a:pPr marL="0" indent="0" algn="just">
              <a:buNone/>
            </a:pPr>
            <a:r>
              <a:rPr lang="en-US" sz="2000" b="1" dirty="0">
                <a:solidFill>
                  <a:srgbClr val="FF0000"/>
                </a:solidFill>
                <a:effectLst/>
                <a:latin typeface="+mj-lt"/>
              </a:rPr>
              <a:t>REJECTED</a:t>
            </a:r>
            <a:r>
              <a:rPr lang="en-US" sz="2000" b="1" dirty="0">
                <a:effectLst/>
                <a:latin typeface="+mj-lt"/>
              </a:rPr>
              <a:t> - Hypothesis 3: </a:t>
            </a:r>
            <a:r>
              <a:rPr lang="en-US" dirty="0">
                <a:effectLst/>
                <a:latin typeface="+mj-lt"/>
              </a:rPr>
              <a:t>Whether the birth rate among white mothers decreased the most when compared with the other ethnicities in California during the pandemic. </a:t>
            </a:r>
          </a:p>
          <a:p>
            <a:pPr marL="0" indent="0" algn="just">
              <a:buNone/>
            </a:pPr>
            <a:r>
              <a:rPr lang="en-US" sz="2000" b="1" dirty="0">
                <a:solidFill>
                  <a:srgbClr val="00B050"/>
                </a:solidFill>
                <a:effectLst/>
                <a:latin typeface="+mj-lt"/>
              </a:rPr>
              <a:t>ACCEPTED</a:t>
            </a:r>
            <a:r>
              <a:rPr lang="en-US" sz="2000" b="1" dirty="0">
                <a:effectLst/>
                <a:latin typeface="+mj-lt"/>
              </a:rPr>
              <a:t> - Hypothesis 4: </a:t>
            </a:r>
            <a:r>
              <a:rPr lang="en-US" dirty="0">
                <a:effectLst/>
                <a:latin typeface="+mj-lt"/>
              </a:rPr>
              <a:t>Whether the birth rate in California counties had an overall decrease in 2020 when compared to 2019 due to Covid. </a:t>
            </a:r>
          </a:p>
          <a:p>
            <a:pPr marL="0" indent="0" algn="just">
              <a:buNone/>
            </a:pPr>
            <a:r>
              <a:rPr lang="en-US" sz="2000" b="1" dirty="0">
                <a:solidFill>
                  <a:srgbClr val="FF0000"/>
                </a:solidFill>
                <a:effectLst/>
                <a:latin typeface="+mj-lt"/>
              </a:rPr>
              <a:t>REJECTED</a:t>
            </a:r>
            <a:r>
              <a:rPr lang="en-US" sz="2000" b="1" dirty="0">
                <a:effectLst/>
                <a:latin typeface="+mj-lt"/>
              </a:rPr>
              <a:t> - Hypothesis 5: </a:t>
            </a:r>
            <a:r>
              <a:rPr lang="en-US" dirty="0">
                <a:effectLst/>
                <a:latin typeface="+mj-lt"/>
              </a:rPr>
              <a:t>Whether San Francisco is more likely to have higher birth rate because of its higher population density. </a:t>
            </a:r>
          </a:p>
        </p:txBody>
      </p:sp>
    </p:spTree>
    <p:extLst>
      <p:ext uri="{BB962C8B-B14F-4D97-AF65-F5344CB8AC3E}">
        <p14:creationId xmlns:p14="http://schemas.microsoft.com/office/powerpoint/2010/main" val="1454156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66DFE-D951-F8C6-5388-46C1376F0AA0}"/>
              </a:ext>
            </a:extLst>
          </p:cNvPr>
          <p:cNvSpPr>
            <a:spLocks noGrp="1"/>
          </p:cNvSpPr>
          <p:nvPr>
            <p:ph type="title"/>
          </p:nvPr>
        </p:nvSpPr>
        <p:spPr>
          <a:xfrm>
            <a:off x="540000" y="539999"/>
            <a:ext cx="11101135" cy="5605823"/>
          </a:xfrm>
        </p:spPr>
        <p:txBody>
          <a:bodyPr anchor="ctr">
            <a:normAutofit/>
          </a:bodyPr>
          <a:lstStyle/>
          <a:p>
            <a:pPr algn="ctr"/>
            <a:r>
              <a:rPr lang="en-US" sz="13800" dirty="0"/>
              <a:t>Thank You!</a:t>
            </a:r>
          </a:p>
        </p:txBody>
      </p:sp>
    </p:spTree>
    <p:extLst>
      <p:ext uri="{BB962C8B-B14F-4D97-AF65-F5344CB8AC3E}">
        <p14:creationId xmlns:p14="http://schemas.microsoft.com/office/powerpoint/2010/main" val="2401270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19282-07F0-10DA-550D-933F61C5B61C}"/>
              </a:ext>
            </a:extLst>
          </p:cNvPr>
          <p:cNvSpPr>
            <a:spLocks noGrp="1"/>
          </p:cNvSpPr>
          <p:nvPr>
            <p:ph type="title"/>
          </p:nvPr>
        </p:nvSpPr>
        <p:spPr>
          <a:xfrm>
            <a:off x="540000" y="540000"/>
            <a:ext cx="11101135" cy="731752"/>
          </a:xfrm>
        </p:spPr>
        <p:txBody>
          <a:bodyPr>
            <a:normAutofit fontScale="90000"/>
          </a:bodyPr>
          <a:lstStyle/>
          <a:p>
            <a:r>
              <a:rPr lang="en-US" dirty="0"/>
              <a:t>Agenda</a:t>
            </a:r>
          </a:p>
        </p:txBody>
      </p:sp>
      <p:sp>
        <p:nvSpPr>
          <p:cNvPr id="3" name="Content Placeholder 2">
            <a:extLst>
              <a:ext uri="{FF2B5EF4-FFF2-40B4-BE49-F238E27FC236}">
                <a16:creationId xmlns:a16="http://schemas.microsoft.com/office/drawing/2014/main" id="{E524370A-C109-51C7-9CBB-F30A8FB8B590}"/>
              </a:ext>
            </a:extLst>
          </p:cNvPr>
          <p:cNvSpPr>
            <a:spLocks noGrp="1"/>
          </p:cNvSpPr>
          <p:nvPr>
            <p:ph idx="1"/>
          </p:nvPr>
        </p:nvSpPr>
        <p:spPr>
          <a:xfrm>
            <a:off x="540000" y="1460939"/>
            <a:ext cx="11101136" cy="4847786"/>
          </a:xfrm>
        </p:spPr>
        <p:txBody>
          <a:bodyPr>
            <a:normAutofit fontScale="92500" lnSpcReduction="10000"/>
          </a:bodyPr>
          <a:lstStyle/>
          <a:p>
            <a:pPr marL="0" indent="0" algn="l">
              <a:buNone/>
            </a:pPr>
            <a:r>
              <a:rPr lang="en-US" sz="2600" b="1" dirty="0">
                <a:effectLst/>
                <a:latin typeface="+mj-lt"/>
              </a:rPr>
              <a:t>Hypothesis 1:</a:t>
            </a:r>
            <a:r>
              <a:rPr lang="en-US" sz="2600" dirty="0">
                <a:effectLst/>
                <a:latin typeface="+mj-lt"/>
              </a:rPr>
              <a:t> </a:t>
            </a:r>
            <a:r>
              <a:rPr lang="en-US" sz="2400" dirty="0">
                <a:effectLst/>
                <a:latin typeface="+mj-lt"/>
              </a:rPr>
              <a:t>Whether mothers in age group of 24-34 gave more births as compared to mothers of age group 35-44 in California Counties. </a:t>
            </a:r>
          </a:p>
          <a:p>
            <a:pPr marL="0" indent="0" algn="l">
              <a:buNone/>
            </a:pPr>
            <a:r>
              <a:rPr lang="en-US" sz="2600" b="1" dirty="0">
                <a:effectLst/>
                <a:latin typeface="+mj-lt"/>
              </a:rPr>
              <a:t>Hypothesis 2</a:t>
            </a:r>
            <a:r>
              <a:rPr lang="en-US" sz="2600" b="1" dirty="0">
                <a:latin typeface="+mj-lt"/>
              </a:rPr>
              <a:t>:</a:t>
            </a:r>
            <a:r>
              <a:rPr lang="en-US" sz="2600" dirty="0">
                <a:effectLst/>
                <a:latin typeface="+mj-lt"/>
              </a:rPr>
              <a:t> </a:t>
            </a:r>
            <a:r>
              <a:rPr lang="en-US" sz="2400" dirty="0">
                <a:effectLst/>
                <a:latin typeface="+mj-lt"/>
              </a:rPr>
              <a:t>Did mothers with higher degrees (bachelor’s degree and above) have less births than mothers with Associate degrees and lower in California Counties. </a:t>
            </a:r>
          </a:p>
          <a:p>
            <a:pPr marL="0" indent="0" algn="l">
              <a:buNone/>
            </a:pPr>
            <a:r>
              <a:rPr lang="en-US" sz="2600" b="1" dirty="0">
                <a:effectLst/>
                <a:latin typeface="+mj-lt"/>
              </a:rPr>
              <a:t>Hypothesis 3: </a:t>
            </a:r>
            <a:r>
              <a:rPr lang="en-US" sz="2400" dirty="0">
                <a:effectLst/>
                <a:latin typeface="+mj-lt"/>
              </a:rPr>
              <a:t>Whether the birth rate among white mothers decreased the most when compared with the other ethnicities in California during the pandemic. </a:t>
            </a:r>
          </a:p>
          <a:p>
            <a:pPr marL="0" indent="0" algn="l">
              <a:buNone/>
            </a:pPr>
            <a:r>
              <a:rPr lang="en-US" sz="2600" b="1" dirty="0">
                <a:effectLst/>
                <a:latin typeface="+mj-lt"/>
              </a:rPr>
              <a:t>Hypothesis 4: </a:t>
            </a:r>
            <a:r>
              <a:rPr lang="en-US" sz="2400" dirty="0">
                <a:effectLst/>
                <a:latin typeface="+mj-lt"/>
              </a:rPr>
              <a:t>Whether the birth rate in California counties had an overall decrease in 2020 when compared to 2019 due to Covid. </a:t>
            </a:r>
          </a:p>
          <a:p>
            <a:pPr marL="0" indent="0" algn="l">
              <a:buNone/>
            </a:pPr>
            <a:r>
              <a:rPr lang="en-US" sz="2600" b="1" dirty="0">
                <a:effectLst/>
                <a:latin typeface="+mj-lt"/>
              </a:rPr>
              <a:t>Hypothesis 5: </a:t>
            </a:r>
            <a:r>
              <a:rPr lang="en-US" sz="2400" dirty="0">
                <a:effectLst/>
                <a:latin typeface="+mj-lt"/>
              </a:rPr>
              <a:t>Whether San Francisco is more likely to have higher birth rate because of its higher population density. </a:t>
            </a:r>
          </a:p>
          <a:p>
            <a:endParaRPr lang="en-US" dirty="0"/>
          </a:p>
        </p:txBody>
      </p:sp>
    </p:spTree>
    <p:extLst>
      <p:ext uri="{BB962C8B-B14F-4D97-AF65-F5344CB8AC3E}">
        <p14:creationId xmlns:p14="http://schemas.microsoft.com/office/powerpoint/2010/main" val="1854945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94CA0-65F8-F73E-960F-2F81F71D7A56}"/>
              </a:ext>
            </a:extLst>
          </p:cNvPr>
          <p:cNvSpPr>
            <a:spLocks noGrp="1"/>
          </p:cNvSpPr>
          <p:nvPr>
            <p:ph type="title"/>
          </p:nvPr>
        </p:nvSpPr>
        <p:spPr>
          <a:xfrm>
            <a:off x="540000" y="549276"/>
            <a:ext cx="11101135" cy="922172"/>
          </a:xfrm>
        </p:spPr>
        <p:txBody>
          <a:bodyPr>
            <a:normAutofit fontScale="90000"/>
          </a:bodyPr>
          <a:lstStyle/>
          <a:p>
            <a:r>
              <a:rPr lang="en-US" dirty="0"/>
              <a:t>Introduction</a:t>
            </a:r>
          </a:p>
        </p:txBody>
      </p:sp>
      <p:sp>
        <p:nvSpPr>
          <p:cNvPr id="3" name="Content Placeholder 2">
            <a:extLst>
              <a:ext uri="{FF2B5EF4-FFF2-40B4-BE49-F238E27FC236}">
                <a16:creationId xmlns:a16="http://schemas.microsoft.com/office/drawing/2014/main" id="{A7DF2687-F611-17D3-AE00-3422300BB040}"/>
              </a:ext>
            </a:extLst>
          </p:cNvPr>
          <p:cNvSpPr>
            <a:spLocks noGrp="1"/>
          </p:cNvSpPr>
          <p:nvPr>
            <p:ph idx="1"/>
          </p:nvPr>
        </p:nvSpPr>
        <p:spPr>
          <a:xfrm>
            <a:off x="539999" y="1793163"/>
            <a:ext cx="11101136" cy="3779837"/>
          </a:xfrm>
        </p:spPr>
        <p:txBody>
          <a:bodyPr>
            <a:normAutofit/>
          </a:bodyPr>
          <a:lstStyle/>
          <a:p>
            <a:pPr marL="0" indent="0" algn="just">
              <a:buNone/>
            </a:pPr>
            <a:r>
              <a:rPr lang="en-US" sz="1800" dirty="0">
                <a:effectLst/>
                <a:latin typeface="+mj-lt"/>
              </a:rPr>
              <a:t>In this project, we wanted to investigate if the COVID-19 pandemic had any effects on the birth rate of California by analyzing pre-pandemic and pandemic data. We are considering various factors like mother’s age, race and education level to see if these factors effected the birth rates during Covid. Overall, to see if there is a “baby bust” during Covid.</a:t>
            </a:r>
            <a:endParaRPr lang="en-US" dirty="0">
              <a:effectLst/>
              <a:latin typeface="+mj-lt"/>
            </a:endParaRPr>
          </a:p>
          <a:p>
            <a:pPr marL="0" indent="0" algn="just">
              <a:buNone/>
            </a:pPr>
            <a:endParaRPr lang="en-US" sz="1800" dirty="0">
              <a:effectLst/>
              <a:latin typeface="+mj-lt"/>
            </a:endParaRPr>
          </a:p>
          <a:p>
            <a:pPr marL="0" indent="0" algn="just">
              <a:buNone/>
            </a:pPr>
            <a:r>
              <a:rPr lang="en-US" sz="1800" dirty="0">
                <a:effectLst/>
                <a:latin typeface="+mj-lt"/>
              </a:rPr>
              <a:t>Our dataset is taken from Wonder database and consists of 17945 records.</a:t>
            </a:r>
            <a:endParaRPr lang="en-US" dirty="0">
              <a:effectLst/>
              <a:latin typeface="+mj-lt"/>
            </a:endParaRPr>
          </a:p>
          <a:p>
            <a:endParaRPr lang="en-US" dirty="0"/>
          </a:p>
        </p:txBody>
      </p:sp>
    </p:spTree>
    <p:extLst>
      <p:ext uri="{BB962C8B-B14F-4D97-AF65-F5344CB8AC3E}">
        <p14:creationId xmlns:p14="http://schemas.microsoft.com/office/powerpoint/2010/main" val="481153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C2272-E2C3-BE5A-C07C-BEB5EC96AD92}"/>
              </a:ext>
            </a:extLst>
          </p:cNvPr>
          <p:cNvSpPr>
            <a:spLocks noGrp="1"/>
          </p:cNvSpPr>
          <p:nvPr>
            <p:ph type="title"/>
          </p:nvPr>
        </p:nvSpPr>
        <p:spPr>
          <a:xfrm>
            <a:off x="540000" y="304800"/>
            <a:ext cx="11101135" cy="630621"/>
          </a:xfrm>
        </p:spPr>
        <p:txBody>
          <a:bodyPr>
            <a:normAutofit fontScale="90000"/>
          </a:bodyPr>
          <a:lstStyle/>
          <a:p>
            <a:r>
              <a:rPr lang="en-US" sz="4900" dirty="0"/>
              <a:t>Hypothesis 1 – Mother’s Age Group on Birth</a:t>
            </a:r>
            <a:br>
              <a:rPr lang="en-US" dirty="0"/>
            </a:br>
            <a:endParaRPr lang="en-US" dirty="0"/>
          </a:p>
        </p:txBody>
      </p:sp>
      <p:pic>
        <p:nvPicPr>
          <p:cNvPr id="5" name="Content Placeholder 4" descr="Chart&#10;&#10;Description automatically generated">
            <a:extLst>
              <a:ext uri="{FF2B5EF4-FFF2-40B4-BE49-F238E27FC236}">
                <a16:creationId xmlns:a16="http://schemas.microsoft.com/office/drawing/2014/main" id="{C3E72CE8-5A44-277A-E98B-F9D1BE1FAE25}"/>
              </a:ext>
            </a:extLst>
          </p:cNvPr>
          <p:cNvPicPr>
            <a:picLocks noGrp="1" noChangeAspect="1"/>
          </p:cNvPicPr>
          <p:nvPr>
            <p:ph idx="1"/>
          </p:nvPr>
        </p:nvPicPr>
        <p:blipFill rotWithShape="1">
          <a:blip r:embed="rId2"/>
          <a:srcRect r="15313" b="23593"/>
          <a:stretch/>
        </p:blipFill>
        <p:spPr>
          <a:xfrm>
            <a:off x="540000" y="2369099"/>
            <a:ext cx="5609966" cy="3832353"/>
          </a:xfrm>
        </p:spPr>
      </p:pic>
      <p:pic>
        <p:nvPicPr>
          <p:cNvPr id="7" name="Picture 6" descr="Chart, bubble chart&#10;&#10;Description automatically generated">
            <a:extLst>
              <a:ext uri="{FF2B5EF4-FFF2-40B4-BE49-F238E27FC236}">
                <a16:creationId xmlns:a16="http://schemas.microsoft.com/office/drawing/2014/main" id="{85DA57E6-D161-7DF7-FC61-07BB73B25E65}"/>
              </a:ext>
            </a:extLst>
          </p:cNvPr>
          <p:cNvPicPr>
            <a:picLocks noChangeAspect="1"/>
          </p:cNvPicPr>
          <p:nvPr/>
        </p:nvPicPr>
        <p:blipFill rotWithShape="1">
          <a:blip r:embed="rId3"/>
          <a:srcRect r="40594" b="15767"/>
          <a:stretch/>
        </p:blipFill>
        <p:spPr>
          <a:xfrm>
            <a:off x="7316640" y="1121300"/>
            <a:ext cx="4324495" cy="3832354"/>
          </a:xfrm>
          <a:prstGeom prst="rect">
            <a:avLst/>
          </a:prstGeom>
        </p:spPr>
      </p:pic>
      <p:sp>
        <p:nvSpPr>
          <p:cNvPr id="8" name="TextBox 7">
            <a:extLst>
              <a:ext uri="{FF2B5EF4-FFF2-40B4-BE49-F238E27FC236}">
                <a16:creationId xmlns:a16="http://schemas.microsoft.com/office/drawing/2014/main" id="{C89E4C57-80AF-358E-E3D4-7224E2712650}"/>
              </a:ext>
            </a:extLst>
          </p:cNvPr>
          <p:cNvSpPr txBox="1"/>
          <p:nvPr/>
        </p:nvSpPr>
        <p:spPr>
          <a:xfrm>
            <a:off x="6679474" y="5278122"/>
            <a:ext cx="5138058" cy="923330"/>
          </a:xfrm>
          <a:prstGeom prst="rect">
            <a:avLst/>
          </a:prstGeom>
          <a:noFill/>
        </p:spPr>
        <p:txBody>
          <a:bodyPr wrap="square" rtlCol="0">
            <a:spAutoFit/>
          </a:bodyPr>
          <a:lstStyle/>
          <a:p>
            <a:r>
              <a:rPr lang="en-US" sz="1800" b="0" i="0" dirty="0">
                <a:effectLst/>
                <a:latin typeface="+mj-lt"/>
              </a:rPr>
              <a:t>From the bubble chart, it is clearly visible that mothers in the age group 25-34 gave 50% more births compared to mothers in the age group 35-44.  </a:t>
            </a:r>
            <a:endParaRPr lang="en-US" dirty="0">
              <a:latin typeface="+mj-lt"/>
            </a:endParaRPr>
          </a:p>
        </p:txBody>
      </p:sp>
      <p:sp>
        <p:nvSpPr>
          <p:cNvPr id="13" name="TextBox 12">
            <a:extLst>
              <a:ext uri="{FF2B5EF4-FFF2-40B4-BE49-F238E27FC236}">
                <a16:creationId xmlns:a16="http://schemas.microsoft.com/office/drawing/2014/main" id="{6C23599D-CFF7-6372-64C7-3FA37F09C511}"/>
              </a:ext>
            </a:extLst>
          </p:cNvPr>
          <p:cNvSpPr txBox="1"/>
          <p:nvPr/>
        </p:nvSpPr>
        <p:spPr>
          <a:xfrm>
            <a:off x="540000" y="1121300"/>
            <a:ext cx="5151520" cy="923330"/>
          </a:xfrm>
          <a:prstGeom prst="rect">
            <a:avLst/>
          </a:prstGeom>
          <a:noFill/>
        </p:spPr>
        <p:txBody>
          <a:bodyPr wrap="square" rtlCol="0">
            <a:spAutoFit/>
          </a:bodyPr>
          <a:lstStyle/>
          <a:p>
            <a:r>
              <a:rPr lang="en-US" sz="1800" b="0" i="0" dirty="0">
                <a:effectLst/>
                <a:latin typeface="+mj-lt"/>
              </a:rPr>
              <a:t>In any period of time the number of births in 25-34 is around 5000 while 35-44 is 2500 which we can see in second chart of dashboard.  </a:t>
            </a:r>
            <a:endParaRPr lang="en-US" dirty="0">
              <a:latin typeface="+mj-lt"/>
            </a:endParaRPr>
          </a:p>
        </p:txBody>
      </p:sp>
    </p:spTree>
    <p:extLst>
      <p:ext uri="{BB962C8B-B14F-4D97-AF65-F5344CB8AC3E}">
        <p14:creationId xmlns:p14="http://schemas.microsoft.com/office/powerpoint/2010/main" val="2259166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48C71557-DFA6-0C0A-4DBE-33C93C8385F3}"/>
              </a:ext>
            </a:extLst>
          </p:cNvPr>
          <p:cNvPicPr>
            <a:picLocks noGrp="1" noChangeAspect="1"/>
          </p:cNvPicPr>
          <p:nvPr>
            <p:ph idx="1"/>
          </p:nvPr>
        </p:nvPicPr>
        <p:blipFill rotWithShape="1">
          <a:blip r:embed="rId2"/>
          <a:srcRect l="24744" t="4444" r="16820" b="3694"/>
          <a:stretch/>
        </p:blipFill>
        <p:spPr>
          <a:xfrm>
            <a:off x="7418970" y="1398020"/>
            <a:ext cx="3534032" cy="3868055"/>
          </a:xfrm>
        </p:spPr>
      </p:pic>
      <p:pic>
        <p:nvPicPr>
          <p:cNvPr id="7" name="Picture 6" descr="Line chart&#10;&#10;Description automatically generated with low confidence">
            <a:extLst>
              <a:ext uri="{FF2B5EF4-FFF2-40B4-BE49-F238E27FC236}">
                <a16:creationId xmlns:a16="http://schemas.microsoft.com/office/drawing/2014/main" id="{FFDC0605-3C15-8350-FDB7-DF54C342C583}"/>
              </a:ext>
            </a:extLst>
          </p:cNvPr>
          <p:cNvPicPr>
            <a:picLocks noChangeAspect="1"/>
          </p:cNvPicPr>
          <p:nvPr/>
        </p:nvPicPr>
        <p:blipFill rotWithShape="1">
          <a:blip r:embed="rId3"/>
          <a:srcRect l="1107" r="32008" b="4102"/>
          <a:stretch/>
        </p:blipFill>
        <p:spPr>
          <a:xfrm>
            <a:off x="685719" y="1697625"/>
            <a:ext cx="5192512" cy="4616115"/>
          </a:xfrm>
          <a:prstGeom prst="rect">
            <a:avLst/>
          </a:prstGeom>
        </p:spPr>
      </p:pic>
      <p:sp>
        <p:nvSpPr>
          <p:cNvPr id="8" name="TextBox 7">
            <a:extLst>
              <a:ext uri="{FF2B5EF4-FFF2-40B4-BE49-F238E27FC236}">
                <a16:creationId xmlns:a16="http://schemas.microsoft.com/office/drawing/2014/main" id="{E1C7EA7D-F875-7D49-C9E0-4557A40B774D}"/>
              </a:ext>
            </a:extLst>
          </p:cNvPr>
          <p:cNvSpPr txBox="1"/>
          <p:nvPr/>
        </p:nvSpPr>
        <p:spPr>
          <a:xfrm>
            <a:off x="6517403" y="5322056"/>
            <a:ext cx="4988878" cy="646331"/>
          </a:xfrm>
          <a:prstGeom prst="rect">
            <a:avLst/>
          </a:prstGeom>
          <a:noFill/>
        </p:spPr>
        <p:txBody>
          <a:bodyPr wrap="square" rtlCol="0">
            <a:spAutoFit/>
          </a:bodyPr>
          <a:lstStyle/>
          <a:p>
            <a:pPr algn="just"/>
            <a:r>
              <a:rPr lang="en-US" sz="1800" b="0" i="0" dirty="0">
                <a:effectLst/>
                <a:latin typeface="+mj-lt"/>
              </a:rPr>
              <a:t>The proportion of age groups and births by county is shown using filled maps with pie charts</a:t>
            </a:r>
            <a:r>
              <a:rPr lang="en-US" sz="1800" b="0" i="0" dirty="0">
                <a:solidFill>
                  <a:srgbClr val="000000"/>
                </a:solidFill>
                <a:effectLst/>
                <a:latin typeface="+mj-lt"/>
              </a:rPr>
              <a:t>.  </a:t>
            </a:r>
            <a:endParaRPr lang="en-US" dirty="0">
              <a:latin typeface="+mj-lt"/>
            </a:endParaRPr>
          </a:p>
        </p:txBody>
      </p:sp>
      <p:sp>
        <p:nvSpPr>
          <p:cNvPr id="11" name="TextBox 10">
            <a:extLst>
              <a:ext uri="{FF2B5EF4-FFF2-40B4-BE49-F238E27FC236}">
                <a16:creationId xmlns:a16="http://schemas.microsoft.com/office/drawing/2014/main" id="{C5B5A4CB-BB0B-E84F-ECDA-1302F46E8F39}"/>
              </a:ext>
            </a:extLst>
          </p:cNvPr>
          <p:cNvSpPr txBox="1"/>
          <p:nvPr/>
        </p:nvSpPr>
        <p:spPr>
          <a:xfrm>
            <a:off x="461647" y="408319"/>
            <a:ext cx="10377988" cy="1200329"/>
          </a:xfrm>
          <a:prstGeom prst="rect">
            <a:avLst/>
          </a:prstGeom>
          <a:noFill/>
        </p:spPr>
        <p:txBody>
          <a:bodyPr wrap="square">
            <a:spAutoFit/>
          </a:bodyPr>
          <a:lstStyle/>
          <a:p>
            <a:pPr algn="just"/>
            <a:r>
              <a:rPr lang="en-US" sz="1800" b="0" i="0" dirty="0">
                <a:effectLst/>
                <a:latin typeface="+mj-lt"/>
              </a:rPr>
              <a:t>We can see that the number of births across age groups is constant for 2019 and 2020, but overall, the decrease in births in the age group 25-34(~14000) is more compared to the decrease in the births of 35-44(~4500). This implies that the mothers of 25-34 ages had more fear of covid compared to 35-44 which resulted in more decline of births.  </a:t>
            </a:r>
            <a:endParaRPr lang="en-US" dirty="0">
              <a:latin typeface="+mj-lt"/>
            </a:endParaRPr>
          </a:p>
        </p:txBody>
      </p:sp>
      <p:sp>
        <p:nvSpPr>
          <p:cNvPr id="2" name="TextBox 1">
            <a:extLst>
              <a:ext uri="{FF2B5EF4-FFF2-40B4-BE49-F238E27FC236}">
                <a16:creationId xmlns:a16="http://schemas.microsoft.com/office/drawing/2014/main" id="{B87DF5CC-E954-CB33-5EBD-55C1DBDEF84F}"/>
              </a:ext>
            </a:extLst>
          </p:cNvPr>
          <p:cNvSpPr txBox="1"/>
          <p:nvPr/>
        </p:nvSpPr>
        <p:spPr>
          <a:xfrm>
            <a:off x="6517403" y="6080349"/>
            <a:ext cx="5337167" cy="369332"/>
          </a:xfrm>
          <a:prstGeom prst="rect">
            <a:avLst/>
          </a:prstGeom>
          <a:noFill/>
        </p:spPr>
        <p:txBody>
          <a:bodyPr wrap="none" rtlCol="0">
            <a:spAutoFit/>
          </a:bodyPr>
          <a:lstStyle/>
          <a:p>
            <a:r>
              <a:rPr lang="en-US" dirty="0">
                <a:latin typeface="+mj-lt"/>
              </a:rPr>
              <a:t>Thus, our hypothesis is proven to be false and rejected.</a:t>
            </a:r>
          </a:p>
        </p:txBody>
      </p:sp>
    </p:spTree>
    <p:extLst>
      <p:ext uri="{BB962C8B-B14F-4D97-AF65-F5344CB8AC3E}">
        <p14:creationId xmlns:p14="http://schemas.microsoft.com/office/powerpoint/2010/main" val="2192565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C2272-E2C3-BE5A-C07C-BEB5EC96AD92}"/>
              </a:ext>
            </a:extLst>
          </p:cNvPr>
          <p:cNvSpPr>
            <a:spLocks noGrp="1"/>
          </p:cNvSpPr>
          <p:nvPr>
            <p:ph type="title"/>
          </p:nvPr>
        </p:nvSpPr>
        <p:spPr>
          <a:xfrm>
            <a:off x="540000" y="304800"/>
            <a:ext cx="11101135" cy="630621"/>
          </a:xfrm>
        </p:spPr>
        <p:txBody>
          <a:bodyPr>
            <a:normAutofit fontScale="90000"/>
          </a:bodyPr>
          <a:lstStyle/>
          <a:p>
            <a:r>
              <a:rPr lang="en-US" sz="4900" dirty="0"/>
              <a:t>Hypothesis 2 – Mother’s Education on Birth</a:t>
            </a:r>
            <a:br>
              <a:rPr lang="en-US" dirty="0"/>
            </a:br>
            <a:endParaRPr lang="en-US" dirty="0"/>
          </a:p>
        </p:txBody>
      </p:sp>
      <p:pic>
        <p:nvPicPr>
          <p:cNvPr id="9" name="Content Placeholder 8" descr="Chart, line chart&#10;&#10;Description automatically generated">
            <a:extLst>
              <a:ext uri="{FF2B5EF4-FFF2-40B4-BE49-F238E27FC236}">
                <a16:creationId xmlns:a16="http://schemas.microsoft.com/office/drawing/2014/main" id="{0622ED55-B7D2-6959-0D61-4349C5570AC5}"/>
              </a:ext>
            </a:extLst>
          </p:cNvPr>
          <p:cNvPicPr>
            <a:picLocks noGrp="1" noChangeAspect="1"/>
          </p:cNvPicPr>
          <p:nvPr>
            <p:ph idx="1"/>
          </p:nvPr>
        </p:nvPicPr>
        <p:blipFill rotWithShape="1">
          <a:blip r:embed="rId2"/>
          <a:srcRect t="3859" r="34481" b="4058"/>
          <a:stretch/>
        </p:blipFill>
        <p:spPr>
          <a:xfrm>
            <a:off x="6547946" y="2627586"/>
            <a:ext cx="5446082" cy="4025788"/>
          </a:xfrm>
        </p:spPr>
      </p:pic>
      <p:pic>
        <p:nvPicPr>
          <p:cNvPr id="11" name="Picture 10" descr="Graphical user interface, text, application, Teams&#10;&#10;Description automatically generated">
            <a:extLst>
              <a:ext uri="{FF2B5EF4-FFF2-40B4-BE49-F238E27FC236}">
                <a16:creationId xmlns:a16="http://schemas.microsoft.com/office/drawing/2014/main" id="{A3AC8873-5DA6-480F-55AF-26E4A1DD767E}"/>
              </a:ext>
            </a:extLst>
          </p:cNvPr>
          <p:cNvPicPr>
            <a:picLocks noChangeAspect="1"/>
          </p:cNvPicPr>
          <p:nvPr/>
        </p:nvPicPr>
        <p:blipFill rotWithShape="1">
          <a:blip r:embed="rId3"/>
          <a:srcRect t="2389" r="72549" b="58660"/>
          <a:stretch/>
        </p:blipFill>
        <p:spPr>
          <a:xfrm>
            <a:off x="820039" y="1390072"/>
            <a:ext cx="3786187" cy="3050245"/>
          </a:xfrm>
          <a:prstGeom prst="rect">
            <a:avLst/>
          </a:prstGeom>
        </p:spPr>
      </p:pic>
      <p:sp>
        <p:nvSpPr>
          <p:cNvPr id="13" name="TextBox 12">
            <a:extLst>
              <a:ext uri="{FF2B5EF4-FFF2-40B4-BE49-F238E27FC236}">
                <a16:creationId xmlns:a16="http://schemas.microsoft.com/office/drawing/2014/main" id="{7666D12D-9AEF-E8A4-64E4-C70278F77747}"/>
              </a:ext>
            </a:extLst>
          </p:cNvPr>
          <p:cNvSpPr txBox="1"/>
          <p:nvPr/>
        </p:nvSpPr>
        <p:spPr>
          <a:xfrm>
            <a:off x="5659957" y="1251499"/>
            <a:ext cx="6334071" cy="1200329"/>
          </a:xfrm>
          <a:prstGeom prst="rect">
            <a:avLst/>
          </a:prstGeom>
          <a:noFill/>
        </p:spPr>
        <p:txBody>
          <a:bodyPr wrap="square" rtlCol="0">
            <a:spAutoFit/>
          </a:bodyPr>
          <a:lstStyle/>
          <a:p>
            <a:pPr algn="just"/>
            <a:r>
              <a:rPr lang="en-US" dirty="0">
                <a:latin typeface="+mj-lt"/>
              </a:rPr>
              <a:t>As we can see from the pie chart, </a:t>
            </a:r>
            <a:r>
              <a:rPr lang="en-US" sz="1800" dirty="0">
                <a:effectLst/>
                <a:latin typeface="+mj-lt"/>
                <a:ea typeface="Calibri" panose="020F0502020204030204" pitchFamily="34" charset="0"/>
                <a:cs typeface="Calibri" panose="020F0502020204030204" pitchFamily="34" charset="0"/>
              </a:rPr>
              <a:t>both 2019 and 2020 during the pandemic, Mothers with at least an Associate degree were having more babies than mothers with a bachelor’s degree or higher. </a:t>
            </a:r>
            <a:endParaRPr lang="en-US" sz="1800" dirty="0">
              <a:effectLst/>
              <a:latin typeface="+mj-lt"/>
              <a:ea typeface="Calibri" panose="020F0502020204030204" pitchFamily="34" charset="0"/>
              <a:cs typeface="Times New Roman" panose="02020603050405020304" pitchFamily="18" charset="0"/>
            </a:endParaRPr>
          </a:p>
          <a:p>
            <a:r>
              <a:rPr lang="en-US" dirty="0"/>
              <a:t> </a:t>
            </a:r>
          </a:p>
        </p:txBody>
      </p:sp>
      <p:sp>
        <p:nvSpPr>
          <p:cNvPr id="14" name="TextBox 13">
            <a:extLst>
              <a:ext uri="{FF2B5EF4-FFF2-40B4-BE49-F238E27FC236}">
                <a16:creationId xmlns:a16="http://schemas.microsoft.com/office/drawing/2014/main" id="{0DD1CDB8-F13B-897C-83D5-81F1C8F26BA5}"/>
              </a:ext>
            </a:extLst>
          </p:cNvPr>
          <p:cNvSpPr txBox="1"/>
          <p:nvPr/>
        </p:nvSpPr>
        <p:spPr>
          <a:xfrm>
            <a:off x="197972" y="5364026"/>
            <a:ext cx="6252720" cy="923330"/>
          </a:xfrm>
          <a:prstGeom prst="rect">
            <a:avLst/>
          </a:prstGeom>
          <a:noFill/>
        </p:spPr>
        <p:txBody>
          <a:bodyPr wrap="square" rtlCol="0">
            <a:spAutoFit/>
          </a:bodyPr>
          <a:lstStyle/>
          <a:p>
            <a:pPr marL="0" marR="0" algn="just">
              <a:spcBef>
                <a:spcPts val="0"/>
              </a:spcBef>
              <a:spcAft>
                <a:spcPts val="0"/>
              </a:spcAft>
            </a:pPr>
            <a:r>
              <a:rPr lang="en-US" sz="1800" dirty="0">
                <a:effectLst/>
                <a:latin typeface="+mj-lt"/>
                <a:ea typeface="Calibri" panose="020F0502020204030204" pitchFamily="34" charset="0"/>
                <a:cs typeface="Calibri" panose="020F0502020204030204" pitchFamily="34" charset="0"/>
              </a:rPr>
              <a:t>In 2019 women with a bachelor’s degree and above were having 15K births per month on average and in 2020 we can see the decrease of the babies being born throughout the months.</a:t>
            </a:r>
            <a:endParaRPr lang="en-US" sz="18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52151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Map&#10;&#10;Description automatically generated">
            <a:extLst>
              <a:ext uri="{FF2B5EF4-FFF2-40B4-BE49-F238E27FC236}">
                <a16:creationId xmlns:a16="http://schemas.microsoft.com/office/drawing/2014/main" id="{25C720B2-BF30-D8F2-A6D8-CE9FBB1989CE}"/>
              </a:ext>
            </a:extLst>
          </p:cNvPr>
          <p:cNvPicPr>
            <a:picLocks noGrp="1" noChangeAspect="1"/>
          </p:cNvPicPr>
          <p:nvPr>
            <p:ph idx="1"/>
          </p:nvPr>
        </p:nvPicPr>
        <p:blipFill rotWithShape="1">
          <a:blip r:embed="rId2"/>
          <a:srcRect l="26175" t="3959" r="13498" b="6117"/>
          <a:stretch/>
        </p:blipFill>
        <p:spPr>
          <a:xfrm>
            <a:off x="6717888" y="158402"/>
            <a:ext cx="4097994" cy="3770861"/>
          </a:xfrm>
        </p:spPr>
      </p:pic>
      <p:pic>
        <p:nvPicPr>
          <p:cNvPr id="10" name="Picture 9" descr="Chart, bar chart&#10;&#10;Description automatically generated">
            <a:extLst>
              <a:ext uri="{FF2B5EF4-FFF2-40B4-BE49-F238E27FC236}">
                <a16:creationId xmlns:a16="http://schemas.microsoft.com/office/drawing/2014/main" id="{2EDCB548-66CB-2EFE-9188-AC8053579612}"/>
              </a:ext>
            </a:extLst>
          </p:cNvPr>
          <p:cNvPicPr>
            <a:picLocks noChangeAspect="1"/>
          </p:cNvPicPr>
          <p:nvPr/>
        </p:nvPicPr>
        <p:blipFill rotWithShape="1">
          <a:blip r:embed="rId3"/>
          <a:srcRect t="4373" r="45573" b="4742"/>
          <a:stretch/>
        </p:blipFill>
        <p:spPr>
          <a:xfrm>
            <a:off x="467639" y="2958157"/>
            <a:ext cx="4634080" cy="3770861"/>
          </a:xfrm>
          <a:prstGeom prst="rect">
            <a:avLst/>
          </a:prstGeom>
        </p:spPr>
      </p:pic>
      <p:sp>
        <p:nvSpPr>
          <p:cNvPr id="14" name="TextBox 13">
            <a:extLst>
              <a:ext uri="{FF2B5EF4-FFF2-40B4-BE49-F238E27FC236}">
                <a16:creationId xmlns:a16="http://schemas.microsoft.com/office/drawing/2014/main" id="{04629F84-9905-702E-65D6-F1D355A736A9}"/>
              </a:ext>
            </a:extLst>
          </p:cNvPr>
          <p:cNvSpPr txBox="1"/>
          <p:nvPr/>
        </p:nvSpPr>
        <p:spPr>
          <a:xfrm>
            <a:off x="567559" y="434712"/>
            <a:ext cx="5528441" cy="2585323"/>
          </a:xfrm>
          <a:prstGeom prst="rect">
            <a:avLst/>
          </a:prstGeom>
          <a:noFill/>
        </p:spPr>
        <p:txBody>
          <a:bodyPr wrap="square">
            <a:spAutoFit/>
          </a:bodyPr>
          <a:lstStyle/>
          <a:p>
            <a:pPr marL="0" marR="0" algn="just">
              <a:spcBef>
                <a:spcPts val="0"/>
              </a:spcBef>
              <a:spcAft>
                <a:spcPts val="0"/>
              </a:spcAft>
            </a:pPr>
            <a:r>
              <a:rPr lang="en-US" sz="1800" dirty="0">
                <a:effectLst/>
                <a:latin typeface="+mj-lt"/>
                <a:ea typeface="Calibri" panose="020F0502020204030204" pitchFamily="34" charset="0"/>
                <a:cs typeface="Calibri" panose="020F0502020204030204" pitchFamily="34" charset="0"/>
              </a:rPr>
              <a:t>Los Angeles county is the most populated county in California, and it accounts for the highest amount of birth for both the education categories. </a:t>
            </a:r>
            <a:endParaRPr lang="en-US" sz="1600" dirty="0">
              <a:effectLst/>
              <a:latin typeface="+mj-lt"/>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dirty="0">
                <a:effectLst/>
                <a:latin typeface="+mj-lt"/>
                <a:ea typeface="Calibri" panose="020F0502020204030204" pitchFamily="34" charset="0"/>
                <a:cs typeface="Calibri" panose="020F0502020204030204" pitchFamily="34" charset="0"/>
              </a:rPr>
              <a:t> </a:t>
            </a:r>
            <a:endParaRPr lang="en-US" sz="1600" dirty="0">
              <a:effectLst/>
              <a:latin typeface="+mj-lt"/>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dirty="0">
                <a:effectLst/>
                <a:latin typeface="+mj-lt"/>
                <a:ea typeface="Calibri" panose="020F0502020204030204" pitchFamily="34" charset="0"/>
                <a:cs typeface="Calibri" panose="020F0502020204030204" pitchFamily="34" charset="0"/>
              </a:rPr>
              <a:t>San Francisco County is most densely populated county which almost all of the total births are by women who have at least a bachelor’s degree or higher and from that mothers with a </a:t>
            </a:r>
            <a:r>
              <a:rPr lang="en-US" dirty="0">
                <a:latin typeface="+mj-lt"/>
                <a:ea typeface="Calibri" panose="020F0502020204030204" pitchFamily="34" charset="0"/>
                <a:cs typeface="Calibri" panose="020F0502020204030204" pitchFamily="34" charset="0"/>
              </a:rPr>
              <a:t>B</a:t>
            </a:r>
            <a:r>
              <a:rPr lang="en-US" sz="1800" dirty="0">
                <a:effectLst/>
                <a:latin typeface="+mj-lt"/>
                <a:ea typeface="Calibri" panose="020F0502020204030204" pitchFamily="34" charset="0"/>
                <a:cs typeface="Calibri" panose="020F0502020204030204" pitchFamily="34" charset="0"/>
              </a:rPr>
              <a:t>achelor’s </a:t>
            </a:r>
            <a:r>
              <a:rPr lang="en-US" dirty="0">
                <a:latin typeface="+mj-lt"/>
                <a:ea typeface="Calibri" panose="020F0502020204030204" pitchFamily="34" charset="0"/>
                <a:cs typeface="Calibri" panose="020F0502020204030204" pitchFamily="34" charset="0"/>
              </a:rPr>
              <a:t>D</a:t>
            </a:r>
            <a:r>
              <a:rPr lang="en-US" sz="1800" dirty="0">
                <a:effectLst/>
                <a:latin typeface="+mj-lt"/>
                <a:ea typeface="Calibri" panose="020F0502020204030204" pitchFamily="34" charset="0"/>
                <a:cs typeface="Calibri" panose="020F0502020204030204" pitchFamily="34" charset="0"/>
              </a:rPr>
              <a:t>egree are the largest amount.</a:t>
            </a:r>
            <a:endParaRPr lang="en-US" sz="1600" dirty="0">
              <a:effectLst/>
              <a:latin typeface="+mj-lt"/>
              <a:ea typeface="Calibri" panose="020F0502020204030204" pitchFamily="34" charset="0"/>
              <a:cs typeface="Times New Roman" panose="02020603050405020304" pitchFamily="18" charset="0"/>
            </a:endParaRPr>
          </a:p>
        </p:txBody>
      </p:sp>
      <p:sp>
        <p:nvSpPr>
          <p:cNvPr id="15" name="TextBox 14">
            <a:extLst>
              <a:ext uri="{FF2B5EF4-FFF2-40B4-BE49-F238E27FC236}">
                <a16:creationId xmlns:a16="http://schemas.microsoft.com/office/drawing/2014/main" id="{94D3298C-98E4-35BE-B237-F9198A6E2D9E}"/>
              </a:ext>
            </a:extLst>
          </p:cNvPr>
          <p:cNvSpPr txBox="1"/>
          <p:nvPr/>
        </p:nvSpPr>
        <p:spPr>
          <a:xfrm>
            <a:off x="5789068" y="4164234"/>
            <a:ext cx="5955633" cy="923330"/>
          </a:xfrm>
          <a:prstGeom prst="rect">
            <a:avLst/>
          </a:prstGeom>
          <a:noFill/>
        </p:spPr>
        <p:txBody>
          <a:bodyPr wrap="square" rtlCol="0">
            <a:spAutoFit/>
          </a:bodyPr>
          <a:lstStyle/>
          <a:p>
            <a:pPr algn="just"/>
            <a:r>
              <a:rPr lang="en-US" dirty="0">
                <a:latin typeface="+mj-lt"/>
              </a:rPr>
              <a:t>And from the visualization on the left, we can see that mothers with at least a High School Diploma or GED had the greatest number of babies at ~160,000.</a:t>
            </a:r>
          </a:p>
        </p:txBody>
      </p:sp>
      <p:sp>
        <p:nvSpPr>
          <p:cNvPr id="16" name="TextBox 15">
            <a:extLst>
              <a:ext uri="{FF2B5EF4-FFF2-40B4-BE49-F238E27FC236}">
                <a16:creationId xmlns:a16="http://schemas.microsoft.com/office/drawing/2014/main" id="{4131B16A-EE69-6E59-B915-F0D3404ADD9F}"/>
              </a:ext>
            </a:extLst>
          </p:cNvPr>
          <p:cNvSpPr txBox="1"/>
          <p:nvPr/>
        </p:nvSpPr>
        <p:spPr>
          <a:xfrm>
            <a:off x="5789068" y="5322535"/>
            <a:ext cx="5871549" cy="646331"/>
          </a:xfrm>
          <a:prstGeom prst="rect">
            <a:avLst/>
          </a:prstGeom>
          <a:noFill/>
        </p:spPr>
        <p:txBody>
          <a:bodyPr wrap="square" rtlCol="0">
            <a:spAutoFit/>
          </a:bodyPr>
          <a:lstStyle/>
          <a:p>
            <a:pPr algn="just"/>
            <a:r>
              <a:rPr lang="en-US" dirty="0">
                <a:latin typeface="+mj-lt"/>
              </a:rPr>
              <a:t>And the most and least educated women, were having the least number of babies.</a:t>
            </a:r>
          </a:p>
        </p:txBody>
      </p:sp>
      <p:sp>
        <p:nvSpPr>
          <p:cNvPr id="2" name="TextBox 1">
            <a:extLst>
              <a:ext uri="{FF2B5EF4-FFF2-40B4-BE49-F238E27FC236}">
                <a16:creationId xmlns:a16="http://schemas.microsoft.com/office/drawing/2014/main" id="{14BA3C2C-0E05-C153-025C-0242EC41EAF7}"/>
              </a:ext>
            </a:extLst>
          </p:cNvPr>
          <p:cNvSpPr txBox="1"/>
          <p:nvPr/>
        </p:nvSpPr>
        <p:spPr>
          <a:xfrm>
            <a:off x="5789068" y="6198463"/>
            <a:ext cx="5367239" cy="369332"/>
          </a:xfrm>
          <a:prstGeom prst="rect">
            <a:avLst/>
          </a:prstGeom>
          <a:noFill/>
        </p:spPr>
        <p:txBody>
          <a:bodyPr wrap="none" rtlCol="0">
            <a:spAutoFit/>
          </a:bodyPr>
          <a:lstStyle/>
          <a:p>
            <a:r>
              <a:rPr lang="en-US" dirty="0">
                <a:latin typeface="+mj-lt"/>
              </a:rPr>
              <a:t>Thus, our hypothesis is proven to be true and accepted.</a:t>
            </a:r>
          </a:p>
        </p:txBody>
      </p:sp>
    </p:spTree>
    <p:extLst>
      <p:ext uri="{BB962C8B-B14F-4D97-AF65-F5344CB8AC3E}">
        <p14:creationId xmlns:p14="http://schemas.microsoft.com/office/powerpoint/2010/main" val="1989285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C2272-E2C3-BE5A-C07C-BEB5EC96AD92}"/>
              </a:ext>
            </a:extLst>
          </p:cNvPr>
          <p:cNvSpPr>
            <a:spLocks noGrp="1"/>
          </p:cNvSpPr>
          <p:nvPr>
            <p:ph type="title"/>
          </p:nvPr>
        </p:nvSpPr>
        <p:spPr>
          <a:xfrm>
            <a:off x="540000" y="304800"/>
            <a:ext cx="11101135" cy="630621"/>
          </a:xfrm>
        </p:spPr>
        <p:txBody>
          <a:bodyPr>
            <a:noAutofit/>
          </a:bodyPr>
          <a:lstStyle/>
          <a:p>
            <a:r>
              <a:rPr lang="en-US" sz="4800" dirty="0"/>
              <a:t>Hypothesis 3 – Mother’s Race on Birth</a:t>
            </a:r>
          </a:p>
        </p:txBody>
      </p:sp>
      <p:pic>
        <p:nvPicPr>
          <p:cNvPr id="9" name="Content Placeholder 8" descr="Graphical user interface, application&#10;&#10;Description automatically generated">
            <a:extLst>
              <a:ext uri="{FF2B5EF4-FFF2-40B4-BE49-F238E27FC236}">
                <a16:creationId xmlns:a16="http://schemas.microsoft.com/office/drawing/2014/main" id="{57A74285-C069-4DF8-FEFA-F6809CACDC41}"/>
              </a:ext>
            </a:extLst>
          </p:cNvPr>
          <p:cNvPicPr>
            <a:picLocks noGrp="1" noChangeAspect="1"/>
          </p:cNvPicPr>
          <p:nvPr>
            <p:ph idx="1"/>
          </p:nvPr>
        </p:nvPicPr>
        <p:blipFill rotWithShape="1">
          <a:blip r:embed="rId2"/>
          <a:srcRect t="4108" r="71883" b="2695"/>
          <a:stretch/>
        </p:blipFill>
        <p:spPr>
          <a:xfrm>
            <a:off x="8138053" y="1157288"/>
            <a:ext cx="3801783" cy="5395912"/>
          </a:xfrm>
        </p:spPr>
      </p:pic>
      <p:pic>
        <p:nvPicPr>
          <p:cNvPr id="11" name="Picture 10" descr="A picture containing graphical user interface&#10;&#10;Description automatically generated">
            <a:extLst>
              <a:ext uri="{FF2B5EF4-FFF2-40B4-BE49-F238E27FC236}">
                <a16:creationId xmlns:a16="http://schemas.microsoft.com/office/drawing/2014/main" id="{D95E1B76-CC39-63BD-8FEF-9C8D4B2EBFEE}"/>
              </a:ext>
            </a:extLst>
          </p:cNvPr>
          <p:cNvPicPr>
            <a:picLocks noChangeAspect="1"/>
          </p:cNvPicPr>
          <p:nvPr/>
        </p:nvPicPr>
        <p:blipFill rotWithShape="1">
          <a:blip r:embed="rId3"/>
          <a:srcRect t="3704" r="47862" b="4648"/>
          <a:stretch/>
        </p:blipFill>
        <p:spPr>
          <a:xfrm>
            <a:off x="252164" y="2148137"/>
            <a:ext cx="4409777" cy="4452079"/>
          </a:xfrm>
          <a:prstGeom prst="rect">
            <a:avLst/>
          </a:prstGeom>
        </p:spPr>
      </p:pic>
      <p:sp>
        <p:nvSpPr>
          <p:cNvPr id="14" name="TextBox 13">
            <a:extLst>
              <a:ext uri="{FF2B5EF4-FFF2-40B4-BE49-F238E27FC236}">
                <a16:creationId xmlns:a16="http://schemas.microsoft.com/office/drawing/2014/main" id="{8A568504-325D-5AA6-82E1-331912261B0E}"/>
              </a:ext>
            </a:extLst>
          </p:cNvPr>
          <p:cNvSpPr txBox="1"/>
          <p:nvPr/>
        </p:nvSpPr>
        <p:spPr>
          <a:xfrm>
            <a:off x="4829175" y="3071468"/>
            <a:ext cx="3177349" cy="1754326"/>
          </a:xfrm>
          <a:prstGeom prst="rect">
            <a:avLst/>
          </a:prstGeom>
          <a:noFill/>
        </p:spPr>
        <p:txBody>
          <a:bodyPr wrap="square">
            <a:spAutoFit/>
          </a:bodyPr>
          <a:lstStyle/>
          <a:p>
            <a:r>
              <a:rPr lang="en-US" b="0" i="0" dirty="0">
                <a:effectLst/>
                <a:latin typeface="+mj-lt"/>
              </a:rPr>
              <a:t>These values indicate that white mothers showed a very less decline in birth rates when compared to the other two ethnicities proving the hypothesis wrong.</a:t>
            </a:r>
            <a:endParaRPr lang="en-US" dirty="0">
              <a:latin typeface="+mj-lt"/>
            </a:endParaRPr>
          </a:p>
        </p:txBody>
      </p:sp>
      <p:sp>
        <p:nvSpPr>
          <p:cNvPr id="15" name="TextBox 14">
            <a:extLst>
              <a:ext uri="{FF2B5EF4-FFF2-40B4-BE49-F238E27FC236}">
                <a16:creationId xmlns:a16="http://schemas.microsoft.com/office/drawing/2014/main" id="{0D166CF5-5499-A21D-603C-9FA840CF09C9}"/>
              </a:ext>
            </a:extLst>
          </p:cNvPr>
          <p:cNvSpPr txBox="1"/>
          <p:nvPr/>
        </p:nvSpPr>
        <p:spPr>
          <a:xfrm>
            <a:off x="252164" y="1180127"/>
            <a:ext cx="6360862" cy="923330"/>
          </a:xfrm>
          <a:prstGeom prst="rect">
            <a:avLst/>
          </a:prstGeom>
          <a:noFill/>
        </p:spPr>
        <p:txBody>
          <a:bodyPr wrap="square" rtlCol="0">
            <a:spAutoFit/>
          </a:bodyPr>
          <a:lstStyle/>
          <a:p>
            <a:pPr algn="just"/>
            <a:r>
              <a:rPr lang="en-US" b="0" i="0" dirty="0">
                <a:effectLst/>
                <a:latin typeface="+mj-lt"/>
              </a:rPr>
              <a:t>The third hypothesis is to see whether white women were more reluctant to become mothers during the covid time when compared with Asian or Black/African American ethnicities.</a:t>
            </a:r>
            <a:endParaRPr lang="en-US" dirty="0">
              <a:latin typeface="+mj-lt"/>
            </a:endParaRPr>
          </a:p>
        </p:txBody>
      </p:sp>
    </p:spTree>
    <p:extLst>
      <p:ext uri="{BB962C8B-B14F-4D97-AF65-F5344CB8AC3E}">
        <p14:creationId xmlns:p14="http://schemas.microsoft.com/office/powerpoint/2010/main" val="4082189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descr="Graphical user interface, application&#10;&#10;Description automatically generated">
            <a:extLst>
              <a:ext uri="{FF2B5EF4-FFF2-40B4-BE49-F238E27FC236}">
                <a16:creationId xmlns:a16="http://schemas.microsoft.com/office/drawing/2014/main" id="{0BF8EEAA-D1A9-A960-1C6E-92B351A5443A}"/>
              </a:ext>
            </a:extLst>
          </p:cNvPr>
          <p:cNvPicPr>
            <a:picLocks noGrp="1" noChangeAspect="1"/>
          </p:cNvPicPr>
          <p:nvPr>
            <p:ph idx="1"/>
          </p:nvPr>
        </p:nvPicPr>
        <p:blipFill rotWithShape="1">
          <a:blip r:embed="rId2"/>
          <a:srcRect r="10140" b="3990"/>
          <a:stretch/>
        </p:blipFill>
        <p:spPr>
          <a:xfrm>
            <a:off x="2252662" y="1713955"/>
            <a:ext cx="7686675" cy="4186238"/>
          </a:xfrm>
        </p:spPr>
      </p:pic>
      <p:sp>
        <p:nvSpPr>
          <p:cNvPr id="13" name="TextBox 12">
            <a:extLst>
              <a:ext uri="{FF2B5EF4-FFF2-40B4-BE49-F238E27FC236}">
                <a16:creationId xmlns:a16="http://schemas.microsoft.com/office/drawing/2014/main" id="{E2ADF76B-DE11-A24D-25C8-2B552CDC41DE}"/>
              </a:ext>
            </a:extLst>
          </p:cNvPr>
          <p:cNvSpPr txBox="1"/>
          <p:nvPr/>
        </p:nvSpPr>
        <p:spPr>
          <a:xfrm>
            <a:off x="1593054" y="557212"/>
            <a:ext cx="9322595" cy="923330"/>
          </a:xfrm>
          <a:prstGeom prst="rect">
            <a:avLst/>
          </a:prstGeom>
          <a:noFill/>
        </p:spPr>
        <p:txBody>
          <a:bodyPr wrap="square">
            <a:spAutoFit/>
          </a:bodyPr>
          <a:lstStyle/>
          <a:p>
            <a:pPr algn="just"/>
            <a:r>
              <a:rPr lang="en-US" b="0" i="0" dirty="0">
                <a:effectLst/>
                <a:latin typeface="+mj-lt"/>
              </a:rPr>
              <a:t>The trend lines show that all the ethnic group mothers show a decline in the birth rate. The birth rate decline in Asian mothers is -17.30%, whereas the decline rate is -11.32% among Black/ African American women and white mothers showed a downtrend of -6.41%.</a:t>
            </a:r>
            <a:endParaRPr lang="en-US" dirty="0">
              <a:latin typeface="+mj-lt"/>
            </a:endParaRPr>
          </a:p>
        </p:txBody>
      </p:sp>
      <p:sp>
        <p:nvSpPr>
          <p:cNvPr id="2" name="TextBox 1">
            <a:extLst>
              <a:ext uri="{FF2B5EF4-FFF2-40B4-BE49-F238E27FC236}">
                <a16:creationId xmlns:a16="http://schemas.microsoft.com/office/drawing/2014/main" id="{D3186DAF-8D60-D58C-FDAF-E61033D1D8DE}"/>
              </a:ext>
            </a:extLst>
          </p:cNvPr>
          <p:cNvSpPr txBox="1"/>
          <p:nvPr/>
        </p:nvSpPr>
        <p:spPr>
          <a:xfrm>
            <a:off x="3551717" y="6116122"/>
            <a:ext cx="5088564" cy="369332"/>
          </a:xfrm>
          <a:prstGeom prst="rect">
            <a:avLst/>
          </a:prstGeom>
          <a:noFill/>
        </p:spPr>
        <p:txBody>
          <a:bodyPr wrap="square" rtlCol="0">
            <a:spAutoFit/>
          </a:bodyPr>
          <a:lstStyle/>
          <a:p>
            <a:r>
              <a:rPr lang="en-US" dirty="0">
                <a:latin typeface="+mj-lt"/>
              </a:rPr>
              <a:t>Thus, our hypothesis is proven to false and rejected.</a:t>
            </a:r>
          </a:p>
        </p:txBody>
      </p:sp>
    </p:spTree>
    <p:extLst>
      <p:ext uri="{BB962C8B-B14F-4D97-AF65-F5344CB8AC3E}">
        <p14:creationId xmlns:p14="http://schemas.microsoft.com/office/powerpoint/2010/main" val="879817415"/>
      </p:ext>
    </p:extLst>
  </p:cSld>
  <p:clrMapOvr>
    <a:masterClrMapping/>
  </p:clrMapOvr>
</p:sld>
</file>

<file path=ppt/theme/theme1.xml><?xml version="1.0" encoding="utf-8"?>
<a:theme xmlns:a="http://schemas.openxmlformats.org/drawingml/2006/main" name="GlowVTI">
  <a:themeElements>
    <a:clrScheme name="AnalogousFromRegularSeedLeftStep">
      <a:dk1>
        <a:srgbClr val="000000"/>
      </a:dk1>
      <a:lt1>
        <a:srgbClr val="FFFFFF"/>
      </a:lt1>
      <a:dk2>
        <a:srgbClr val="1B1937"/>
      </a:dk2>
      <a:lt2>
        <a:srgbClr val="E3E8E2"/>
      </a:lt2>
      <a:accent1>
        <a:srgbClr val="B829E7"/>
      </a:accent1>
      <a:accent2>
        <a:srgbClr val="5717D5"/>
      </a:accent2>
      <a:accent3>
        <a:srgbClr val="2938E7"/>
      </a:accent3>
      <a:accent4>
        <a:srgbClr val="1775D5"/>
      </a:accent4>
      <a:accent5>
        <a:srgbClr val="22B4C2"/>
      </a:accent5>
      <a:accent6>
        <a:srgbClr val="14BB84"/>
      </a:accent6>
      <a:hlink>
        <a:srgbClr val="499331"/>
      </a:hlink>
      <a:folHlink>
        <a:srgbClr val="7F7F7F"/>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docProps/app.xml><?xml version="1.0" encoding="utf-8"?>
<Properties xmlns="http://schemas.openxmlformats.org/officeDocument/2006/extended-properties" xmlns:vt="http://schemas.openxmlformats.org/officeDocument/2006/docPropsVTypes">
  <TotalTime>212</TotalTime>
  <Words>1092</Words>
  <Application>Microsoft Macintosh PowerPoint</Application>
  <PresentationFormat>Widescreen</PresentationFormat>
  <Paragraphs>59</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Avenir Next LT Pro</vt:lpstr>
      <vt:lpstr>Bell MT</vt:lpstr>
      <vt:lpstr>GlowVTI</vt:lpstr>
      <vt:lpstr>Effect of Covid-19 on Birth in California Counties </vt:lpstr>
      <vt:lpstr>Agenda</vt:lpstr>
      <vt:lpstr>Introduction</vt:lpstr>
      <vt:lpstr>Hypothesis 1 – Mother’s Age Group on Birth </vt:lpstr>
      <vt:lpstr>PowerPoint Presentation</vt:lpstr>
      <vt:lpstr>Hypothesis 2 – Mother’s Education on Birth </vt:lpstr>
      <vt:lpstr>PowerPoint Presentation</vt:lpstr>
      <vt:lpstr>Hypothesis 3 – Mother’s Race on Birth</vt:lpstr>
      <vt:lpstr>PowerPoint Presentation</vt:lpstr>
      <vt:lpstr>Hypothesis 4 – Overall Birth Decrease</vt:lpstr>
      <vt:lpstr>PowerPoint Presentation</vt:lpstr>
      <vt:lpstr>Hypothesis 5 – San Francisco County and Birth</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 of Covid-19 on Birth in California Counties </dc:title>
  <dc:creator>Woldemariam, Raeiy Tewolde</dc:creator>
  <cp:lastModifiedBy>Woldemariam, Raeiy Tewolde</cp:lastModifiedBy>
  <cp:revision>11</cp:revision>
  <dcterms:created xsi:type="dcterms:W3CDTF">2022-11-16T19:37:38Z</dcterms:created>
  <dcterms:modified xsi:type="dcterms:W3CDTF">2022-11-27T19:22:12Z</dcterms:modified>
</cp:coreProperties>
</file>

<file path=docProps/thumbnail.jpeg>
</file>